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6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7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8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9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0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2" r:id="rId4"/>
    <p:sldMasterId id="2147484070" r:id="rId5"/>
    <p:sldMasterId id="2147484082" r:id="rId6"/>
    <p:sldMasterId id="2147484094" r:id="rId7"/>
    <p:sldMasterId id="2147484112" r:id="rId8"/>
    <p:sldMasterId id="2147484129" r:id="rId9"/>
    <p:sldMasterId id="2147484149" r:id="rId10"/>
    <p:sldMasterId id="2147484168" r:id="rId11"/>
    <p:sldMasterId id="2147484186" r:id="rId12"/>
    <p:sldMasterId id="2147484204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8E7B91-2069-458F-BACF-7C1C57746CE8}" v="22" dt="2023-09-12T13:09:41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'domestic_visitors_2016 final ta'!$J$3</c:f>
              <c:strCache>
                <c:ptCount val="1"/>
                <c:pt idx="0">
                  <c:v>Sum of domestic visitors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ta'!$I$4:$I$14</c:f>
              <c:strCache>
                <c:ptCount val="10"/>
                <c:pt idx="0">
                  <c:v>Hyderabad</c:v>
                </c:pt>
                <c:pt idx="1">
                  <c:v>Rajanna Sircilla </c:v>
                </c:pt>
                <c:pt idx="2">
                  <c:v>Warangal (Urban)</c:v>
                </c:pt>
                <c:pt idx="3">
                  <c:v>Yadadri Bhongir</c:v>
                </c:pt>
                <c:pt idx="4">
                  <c:v>Bhadradri Kothagudem </c:v>
                </c:pt>
                <c:pt idx="5">
                  <c:v>Medak </c:v>
                </c:pt>
                <c:pt idx="6">
                  <c:v>Jayashankar Bhoopalpally</c:v>
                </c:pt>
                <c:pt idx="7">
                  <c:v>Mahbubnagar</c:v>
                </c:pt>
                <c:pt idx="8">
                  <c:v>Nirmal</c:v>
                </c:pt>
                <c:pt idx="9">
                  <c:v>Jagtial </c:v>
                </c:pt>
              </c:strCache>
            </c:strRef>
          </c:cat>
          <c:val>
            <c:numRef>
              <c:f>'domestic_visitors_2016 final ta'!$J$4:$J$14</c:f>
              <c:numCache>
                <c:formatCode>General</c:formatCode>
                <c:ptCount val="11"/>
                <c:pt idx="0">
                  <c:v>83900960</c:v>
                </c:pt>
                <c:pt idx="1">
                  <c:v>41763276</c:v>
                </c:pt>
                <c:pt idx="2">
                  <c:v>30726603</c:v>
                </c:pt>
                <c:pt idx="3">
                  <c:v>26893080</c:v>
                </c:pt>
                <c:pt idx="4">
                  <c:v>21600962</c:v>
                </c:pt>
                <c:pt idx="5">
                  <c:v>20542639</c:v>
                </c:pt>
                <c:pt idx="6">
                  <c:v>19632865</c:v>
                </c:pt>
                <c:pt idx="7">
                  <c:v>17180118</c:v>
                </c:pt>
                <c:pt idx="8">
                  <c:v>13315796</c:v>
                </c:pt>
                <c:pt idx="9">
                  <c:v>11303514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6F-4DCE-8D9D-7AF7C776C0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73973232"/>
        <c:axId val="673976560"/>
      </c:barChart>
      <c:catAx>
        <c:axId val="673973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76560"/>
        <c:crosses val="autoZero"/>
        <c:auto val="1"/>
        <c:lblAlgn val="ctr"/>
        <c:lblOffset val="100"/>
        <c:noMultiLvlLbl val="0"/>
      </c:catAx>
      <c:valAx>
        <c:axId val="6739765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7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062146226207474E-2"/>
          <c:y val="1.2980432307664252E-2"/>
          <c:w val="0.90766118523441952"/>
          <c:h val="0.84540558739199945"/>
        </c:manualLayout>
      </c:layout>
      <c:scatterChart>
        <c:scatterStyle val="lineMarker"/>
        <c:varyColors val="0"/>
        <c:ser>
          <c:idx val="0"/>
          <c:order val="0"/>
          <c:tx>
            <c:strRef>
              <c:f>'domestic_visitors_2016 final ta'!$L$186</c:f>
              <c:strCache>
                <c:ptCount val="1"/>
                <c:pt idx="0">
                  <c:v>Sum of domestic visitors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'domestic_visitors_2016 final ta'!$K$187:$K$196</c:f>
              <c:numCache>
                <c:formatCode>General</c:formatCode>
                <c:ptCount val="10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  <c:pt idx="8">
                  <c:v>2024</c:v>
                </c:pt>
                <c:pt idx="9">
                  <c:v>2025</c:v>
                </c:pt>
              </c:numCache>
            </c:numRef>
          </c:xVal>
          <c:yVal>
            <c:numRef>
              <c:f>'domestic_visitors_2016 final ta'!$L$187:$L$196</c:f>
              <c:numCache>
                <c:formatCode>General</c:formatCode>
                <c:ptCount val="10"/>
                <c:pt idx="0">
                  <c:v>23394705</c:v>
                </c:pt>
                <c:pt idx="1">
                  <c:v>27160242</c:v>
                </c:pt>
                <c:pt idx="2">
                  <c:v>19543651</c:v>
                </c:pt>
                <c:pt idx="3">
                  <c:v>13802362</c:v>
                </c:pt>
                <c:pt idx="4">
                  <c:v>11638151.640000001</c:v>
                </c:pt>
                <c:pt idx="5">
                  <c:v>9813289.4609999992</c:v>
                </c:pt>
                <c:pt idx="6">
                  <c:v>8274565.6739999996</c:v>
                </c:pt>
                <c:pt idx="7">
                  <c:v>6977113.7759999996</c:v>
                </c:pt>
                <c:pt idx="8">
                  <c:v>5883102.3360000001</c:v>
                </c:pt>
                <c:pt idx="9">
                  <c:v>4960631.8899999997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B79-4CC0-97B1-2DD3EEE3AAC4}"/>
            </c:ext>
          </c:extLst>
        </c:ser>
        <c:ser>
          <c:idx val="1"/>
          <c:order val="1"/>
          <c:tx>
            <c:strRef>
              <c:f>'domestic_visitors_2016 final ta'!$M$186</c:f>
              <c:strCache>
                <c:ptCount val="1"/>
                <c:pt idx="0">
                  <c:v>Sum of foreign0visitor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'domestic_visitors_2016 final ta'!$K$187:$K$196</c:f>
              <c:numCache>
                <c:formatCode>General</c:formatCode>
                <c:ptCount val="10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  <c:pt idx="8">
                  <c:v>2024</c:v>
                </c:pt>
                <c:pt idx="9">
                  <c:v>2025</c:v>
                </c:pt>
              </c:numCache>
            </c:numRef>
          </c:xVal>
          <c:yVal>
            <c:numRef>
              <c:f>'domestic_visitors_2016 final ta'!$M$187:$M$196</c:f>
              <c:numCache>
                <c:formatCode>General</c:formatCode>
                <c:ptCount val="10"/>
                <c:pt idx="0">
                  <c:v>163631</c:v>
                </c:pt>
                <c:pt idx="1">
                  <c:v>247179</c:v>
                </c:pt>
                <c:pt idx="2">
                  <c:v>314788</c:v>
                </c:pt>
                <c:pt idx="3">
                  <c:v>319300</c:v>
                </c:pt>
                <c:pt idx="4">
                  <c:v>394878.5</c:v>
                </c:pt>
                <c:pt idx="5">
                  <c:v>430939</c:v>
                </c:pt>
                <c:pt idx="6">
                  <c:v>470984.25</c:v>
                </c:pt>
                <c:pt idx="7">
                  <c:v>526803.75</c:v>
                </c:pt>
                <c:pt idx="8">
                  <c:v>564856.625</c:v>
                </c:pt>
                <c:pt idx="9">
                  <c:v>612789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B79-4CC0-97B1-2DD3EEE3A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0423519"/>
        <c:axId val="940418527"/>
      </c:scatterChart>
      <c:valAx>
        <c:axId val="940423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418527"/>
        <c:crosses val="autoZero"/>
        <c:crossBetween val="midCat"/>
      </c:valAx>
      <c:valAx>
        <c:axId val="94041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4235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'domestic_visitors_2016 final ta'!$R$257:$R$263</c:f>
              <c:strCache>
                <c:ptCount val="7"/>
                <c:pt idx="0">
                  <c:v>Rajanna Sircilla </c:v>
                </c:pt>
                <c:pt idx="1">
                  <c:v>Hyderabad</c:v>
                </c:pt>
                <c:pt idx="2">
                  <c:v>Bhadradri Kothagudem </c:v>
                </c:pt>
                <c:pt idx="3">
                  <c:v>Medak </c:v>
                </c:pt>
                <c:pt idx="4">
                  <c:v>Sangareddy </c:v>
                </c:pt>
                <c:pt idx="5">
                  <c:v>Yadadri Bhongir</c:v>
                </c:pt>
                <c:pt idx="6">
                  <c:v>Nirmal</c:v>
                </c:pt>
              </c:strCache>
              <c:extLst/>
            </c:strRef>
          </c:cat>
          <c:val>
            <c:numRef>
              <c:f>'domestic_visitors_2016 final ta'!$S$257:$S$263</c:f>
              <c:numCache>
                <c:formatCode>General</c:formatCode>
                <c:ptCount val="7"/>
                <c:pt idx="0">
                  <c:v>2176801</c:v>
                </c:pt>
                <c:pt idx="1">
                  <c:v>23558336</c:v>
                </c:pt>
                <c:pt idx="2">
                  <c:v>889030</c:v>
                </c:pt>
                <c:pt idx="3">
                  <c:v>3463200</c:v>
                </c:pt>
                <c:pt idx="4">
                  <c:v>778000</c:v>
                </c:pt>
                <c:pt idx="5">
                  <c:v>1728600</c:v>
                </c:pt>
                <c:pt idx="6">
                  <c:v>916610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30A-45E3-B9DB-C166047E4BBC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'domestic_visitors_2016 final ta'!$R$257:$R$263</c:f>
              <c:strCache>
                <c:ptCount val="7"/>
                <c:pt idx="0">
                  <c:v>Rajanna Sircilla </c:v>
                </c:pt>
                <c:pt idx="1">
                  <c:v>Hyderabad</c:v>
                </c:pt>
                <c:pt idx="2">
                  <c:v>Bhadradri Kothagudem </c:v>
                </c:pt>
                <c:pt idx="3">
                  <c:v>Medak </c:v>
                </c:pt>
                <c:pt idx="4">
                  <c:v>Sangareddy </c:v>
                </c:pt>
                <c:pt idx="5">
                  <c:v>Yadadri Bhongir</c:v>
                </c:pt>
                <c:pt idx="6">
                  <c:v>Nirmal</c:v>
                </c:pt>
              </c:strCache>
              <c:extLst/>
            </c:strRef>
          </c:cat>
          <c:val>
            <c:numRef>
              <c:f>'domestic_visitors_2016 final ta'!$T$257:$T$263</c:f>
              <c:numCache>
                <c:formatCode>General</c:formatCode>
                <c:ptCount val="7"/>
                <c:pt idx="0">
                  <c:v>11919347</c:v>
                </c:pt>
                <c:pt idx="1">
                  <c:v>27407421</c:v>
                </c:pt>
                <c:pt idx="2">
                  <c:v>4094317</c:v>
                </c:pt>
                <c:pt idx="3">
                  <c:v>7726869</c:v>
                </c:pt>
                <c:pt idx="4">
                  <c:v>2823450</c:v>
                </c:pt>
                <c:pt idx="5">
                  <c:v>7001728</c:v>
                </c:pt>
                <c:pt idx="6">
                  <c:v>4405083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430A-45E3-B9DB-C166047E4BBC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'domestic_visitors_2016 final ta'!$R$257:$R$263</c:f>
              <c:strCache>
                <c:ptCount val="7"/>
                <c:pt idx="0">
                  <c:v>Rajanna Sircilla </c:v>
                </c:pt>
                <c:pt idx="1">
                  <c:v>Hyderabad</c:v>
                </c:pt>
                <c:pt idx="2">
                  <c:v>Bhadradri Kothagudem </c:v>
                </c:pt>
                <c:pt idx="3">
                  <c:v>Medak </c:v>
                </c:pt>
                <c:pt idx="4">
                  <c:v>Sangareddy </c:v>
                </c:pt>
                <c:pt idx="5">
                  <c:v>Yadadri Bhongir</c:v>
                </c:pt>
                <c:pt idx="6">
                  <c:v>Nirmal</c:v>
                </c:pt>
              </c:strCache>
              <c:extLst/>
            </c:strRef>
          </c:cat>
          <c:val>
            <c:numRef>
              <c:f>'domestic_visitors_2016 final ta'!$U$257:$U$263</c:f>
              <c:numCache>
                <c:formatCode>General</c:formatCode>
                <c:ptCount val="7"/>
                <c:pt idx="0">
                  <c:v>10834231</c:v>
                </c:pt>
                <c:pt idx="1">
                  <c:v>19858439</c:v>
                </c:pt>
                <c:pt idx="2">
                  <c:v>3799878</c:v>
                </c:pt>
                <c:pt idx="3">
                  <c:v>3900000</c:v>
                </c:pt>
                <c:pt idx="4">
                  <c:v>2269900</c:v>
                </c:pt>
                <c:pt idx="5">
                  <c:v>13673378</c:v>
                </c:pt>
                <c:pt idx="6">
                  <c:v>4177327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430A-45E3-B9DB-C166047E4BBC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'domestic_visitors_2016 final ta'!$R$257:$R$263</c:f>
              <c:strCache>
                <c:ptCount val="7"/>
                <c:pt idx="0">
                  <c:v>Rajanna Sircilla </c:v>
                </c:pt>
                <c:pt idx="1">
                  <c:v>Hyderabad</c:v>
                </c:pt>
                <c:pt idx="2">
                  <c:v>Bhadradri Kothagudem </c:v>
                </c:pt>
                <c:pt idx="3">
                  <c:v>Medak </c:v>
                </c:pt>
                <c:pt idx="4">
                  <c:v>Sangareddy </c:v>
                </c:pt>
                <c:pt idx="5">
                  <c:v>Yadadri Bhongir</c:v>
                </c:pt>
                <c:pt idx="6">
                  <c:v>Nirmal</c:v>
                </c:pt>
              </c:strCache>
              <c:extLst/>
            </c:strRef>
          </c:cat>
          <c:val>
            <c:numRef>
              <c:f>'domestic_visitors_2016 final ta'!$V$257:$V$263</c:f>
              <c:numCache>
                <c:formatCode>General</c:formatCode>
                <c:ptCount val="7"/>
                <c:pt idx="0">
                  <c:v>16832897</c:v>
                </c:pt>
                <c:pt idx="1">
                  <c:v>14121662</c:v>
                </c:pt>
                <c:pt idx="2">
                  <c:v>12817737</c:v>
                </c:pt>
                <c:pt idx="3">
                  <c:v>5452570</c:v>
                </c:pt>
                <c:pt idx="4">
                  <c:v>4553160</c:v>
                </c:pt>
                <c:pt idx="5">
                  <c:v>4489374</c:v>
                </c:pt>
                <c:pt idx="6">
                  <c:v>3816778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430A-45E3-B9DB-C166047E4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4963839"/>
        <c:axId val="1494974655"/>
      </c:barChart>
      <c:catAx>
        <c:axId val="149496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4974655"/>
        <c:crosses val="autoZero"/>
        <c:auto val="1"/>
        <c:lblAlgn val="ctr"/>
        <c:lblOffset val="100"/>
        <c:noMultiLvlLbl val="0"/>
      </c:catAx>
      <c:valAx>
        <c:axId val="1494974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4963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'domestic_visitors_2016 final ta'!$J$26</c:f>
              <c:strCache>
                <c:ptCount val="1"/>
                <c:pt idx="0">
                  <c:v>Mancherial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ta'!$O$25</c:f>
              <c:strCache>
                <c:ptCount val="1"/>
                <c:pt idx="0">
                  <c:v>CAGR</c:v>
                </c:pt>
              </c:strCache>
              <c:extLst/>
            </c:strRef>
          </c:cat>
          <c:val>
            <c:numRef>
              <c:f>'domestic_visitors_2016 final ta'!$O$26</c:f>
              <c:numCache>
                <c:formatCode>General</c:formatCode>
                <c:ptCount val="1"/>
                <c:pt idx="0">
                  <c:v>225.80373890000001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E8FF-4F57-8BFF-47AEEE85180C}"/>
            </c:ext>
          </c:extLst>
        </c:ser>
        <c:ser>
          <c:idx val="1"/>
          <c:order val="1"/>
          <c:tx>
            <c:strRef>
              <c:f>'domestic_visitors_2016 final ta'!$J$27</c:f>
              <c:strCache>
                <c:ptCount val="1"/>
                <c:pt idx="0">
                  <c:v>Warangal (Rural)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ta'!$O$25</c:f>
              <c:strCache>
                <c:ptCount val="1"/>
                <c:pt idx="0">
                  <c:v>CAGR</c:v>
                </c:pt>
              </c:strCache>
              <c:extLst/>
            </c:strRef>
          </c:cat>
          <c:val>
            <c:numRef>
              <c:f>'domestic_visitors_2016 final ta'!$O$27</c:f>
              <c:numCache>
                <c:formatCode>General</c:formatCode>
                <c:ptCount val="1"/>
                <c:pt idx="0">
                  <c:v>163.1454688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E8FF-4F57-8BFF-47AEEE85180C}"/>
            </c:ext>
          </c:extLst>
        </c:ser>
        <c:ser>
          <c:idx val="2"/>
          <c:order val="2"/>
          <c:tx>
            <c:strRef>
              <c:f>'domestic_visitors_2016 final ta'!$J$28</c:f>
              <c:strCache>
                <c:ptCount val="1"/>
                <c:pt idx="0">
                  <c:v>Bhadradri Kothagudem 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ta'!$O$25</c:f>
              <c:strCache>
                <c:ptCount val="1"/>
                <c:pt idx="0">
                  <c:v>CAGR</c:v>
                </c:pt>
              </c:strCache>
              <c:extLst/>
            </c:strRef>
          </c:cat>
          <c:val>
            <c:numRef>
              <c:f>'domestic_visitors_2016 final ta'!$O$28</c:f>
              <c:numCache>
                <c:formatCode>General</c:formatCode>
                <c:ptCount val="1"/>
                <c:pt idx="0">
                  <c:v>143.38752439999999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E8FF-4F57-8BFF-47AEEE8518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68004623"/>
        <c:axId val="668005455"/>
      </c:barChart>
      <c:catAx>
        <c:axId val="668004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005455"/>
        <c:crosses val="autoZero"/>
        <c:auto val="1"/>
        <c:lblAlgn val="ctr"/>
        <c:lblOffset val="100"/>
        <c:noMultiLvlLbl val="0"/>
      </c:catAx>
      <c:valAx>
        <c:axId val="668005455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004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'domestic_visitors_2016 final ta'!$J$37</c:f>
              <c:strCache>
                <c:ptCount val="1"/>
                <c:pt idx="0">
                  <c:v>Karimnagar </c:v>
                </c:pt>
              </c:strCache>
            </c:strRef>
          </c:tx>
          <c:spPr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ta'!$O$36</c:f>
              <c:strCache>
                <c:ptCount val="1"/>
                <c:pt idx="0">
                  <c:v>CAGR</c:v>
                </c:pt>
              </c:strCache>
              <c:extLst/>
            </c:strRef>
          </c:cat>
          <c:val>
            <c:numRef>
              <c:f>'domestic_visitors_2016 final ta'!$O$37</c:f>
              <c:numCache>
                <c:formatCode>General</c:formatCode>
                <c:ptCount val="1"/>
                <c:pt idx="0">
                  <c:v>-79.629550100000003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3ABB-4321-BB2A-4BD517CB7907}"/>
            </c:ext>
          </c:extLst>
        </c:ser>
        <c:ser>
          <c:idx val="1"/>
          <c:order val="1"/>
          <c:tx>
            <c:strRef>
              <c:f>'domestic_visitors_2016 final ta'!$J$38</c:f>
              <c:strCache>
                <c:ptCount val="1"/>
                <c:pt idx="0">
                  <c:v>Nalgonda</c:v>
                </c:pt>
              </c:strCache>
            </c:strRef>
          </c:tx>
          <c:spPr>
            <a:gradFill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ta'!$O$36</c:f>
              <c:strCache>
                <c:ptCount val="1"/>
                <c:pt idx="0">
                  <c:v>CAGR</c:v>
                </c:pt>
              </c:strCache>
              <c:extLst/>
            </c:strRef>
          </c:cat>
          <c:val>
            <c:numRef>
              <c:f>'domestic_visitors_2016 final ta'!$O$38</c:f>
              <c:numCache>
                <c:formatCode>General</c:formatCode>
                <c:ptCount val="1"/>
                <c:pt idx="0">
                  <c:v>-71.133488080000006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3ABB-4321-BB2A-4BD517CB7907}"/>
            </c:ext>
          </c:extLst>
        </c:ser>
        <c:ser>
          <c:idx val="2"/>
          <c:order val="2"/>
          <c:tx>
            <c:strRef>
              <c:f>'domestic_visitors_2016 final ta'!$J$39</c:f>
              <c:strCache>
                <c:ptCount val="1"/>
                <c:pt idx="0">
                  <c:v>Warangal (Urban)</c:v>
                </c:pt>
              </c:strCache>
            </c:strRef>
          </c:tx>
          <c:spPr>
            <a:gradFill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ta'!$O$36</c:f>
              <c:strCache>
                <c:ptCount val="1"/>
                <c:pt idx="0">
                  <c:v>CAGR</c:v>
                </c:pt>
              </c:strCache>
              <c:extLst/>
            </c:strRef>
          </c:cat>
          <c:val>
            <c:numRef>
              <c:f>'domestic_visitors_2016 final ta'!$O$39</c:f>
              <c:numCache>
                <c:formatCode>General</c:formatCode>
                <c:ptCount val="1"/>
                <c:pt idx="0">
                  <c:v>-58.845178850000003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3ABB-4321-BB2A-4BD517CB7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12729215"/>
        <c:axId val="612728383"/>
      </c:barChart>
      <c:catAx>
        <c:axId val="612729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728383"/>
        <c:crosses val="autoZero"/>
        <c:auto val="1"/>
        <c:lblAlgn val="ctr"/>
        <c:lblOffset val="100"/>
        <c:noMultiLvlLbl val="0"/>
      </c:catAx>
      <c:valAx>
        <c:axId val="612728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729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lt1">
                  <a:lumMod val="8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'domestic_visitors_2016 final ta'!$J$49</c:f>
              <c:strCache>
                <c:ptCount val="1"/>
                <c:pt idx="0">
                  <c:v>Hyderabad</c:v>
                </c:pt>
              </c:strCache>
            </c:strRef>
          </c:tx>
          <c:spPr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innerShdw dist="12700" dir="16200000">
                <a:schemeClr val="lt1">
                  <a:alpha val="75000"/>
                </a:schemeClr>
              </a:innerShdw>
            </a:effectLst>
          </c:spPr>
          <c:cat>
            <c:strRef>
              <c:f>'domestic_visitors_2016 final ta'!$K$48:$V$48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'domestic_visitors_2016 final ta'!$K$49:$V$49</c:f>
              <c:numCache>
                <c:formatCode>General</c:formatCode>
                <c:ptCount val="12"/>
                <c:pt idx="0">
                  <c:v>6558551</c:v>
                </c:pt>
                <c:pt idx="1">
                  <c:v>5118208</c:v>
                </c:pt>
                <c:pt idx="2">
                  <c:v>5303984</c:v>
                </c:pt>
                <c:pt idx="3">
                  <c:v>6187334</c:v>
                </c:pt>
                <c:pt idx="4">
                  <c:v>6109590</c:v>
                </c:pt>
                <c:pt idx="5">
                  <c:v>16965307</c:v>
                </c:pt>
                <c:pt idx="6">
                  <c:v>5633143</c:v>
                </c:pt>
                <c:pt idx="7">
                  <c:v>5834736</c:v>
                </c:pt>
                <c:pt idx="8">
                  <c:v>5406363</c:v>
                </c:pt>
                <c:pt idx="9">
                  <c:v>6650351</c:v>
                </c:pt>
                <c:pt idx="10">
                  <c:v>5719659</c:v>
                </c:pt>
                <c:pt idx="11">
                  <c:v>9458632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F-4167-A722-835F3C4F4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lt1">
                  <a:alpha val="40000"/>
                </a:schemeClr>
              </a:solidFill>
              <a:round/>
            </a:ln>
            <a:effectLst/>
          </c:spPr>
        </c:dropLines>
        <c:axId val="668006703"/>
        <c:axId val="668003375"/>
      </c:areaChart>
      <c:catAx>
        <c:axId val="668006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5" cap="flat" cmpd="sng" algn="ctr">
            <a:solidFill>
              <a:schemeClr val="lt1">
                <a:lumMod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all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003375"/>
        <c:crosses val="autoZero"/>
        <c:auto val="1"/>
        <c:lblAlgn val="ctr"/>
        <c:lblOffset val="100"/>
        <c:noMultiLvlLbl val="0"/>
      </c:catAx>
      <c:valAx>
        <c:axId val="66800337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0067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lt1">
          <a:lumMod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053503764106172E-2"/>
          <c:y val="0.14726294632300779"/>
          <c:w val="0.89131700891630972"/>
          <c:h val="0.7530030740127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'domestic_visitors_2016 final ta'!$J$58</c:f>
              <c:strCache>
                <c:ptCount val="1"/>
                <c:pt idx="0">
                  <c:v>Nirmal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ta'!$M$57</c:f>
              <c:strCache>
                <c:ptCount val="1"/>
                <c:pt idx="0">
                  <c:v>d/f ratio</c:v>
                </c:pt>
              </c:strCache>
              <c:extLst/>
            </c:strRef>
          </c:cat>
          <c:val>
            <c:numRef>
              <c:f>'domestic_visitors_2016 final ta'!$M$58</c:f>
              <c:numCache>
                <c:formatCode>#.#,,"M"</c:formatCode>
                <c:ptCount val="1"/>
                <c:pt idx="0">
                  <c:v>6657898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2EB3-4434-835A-A5F81E4E1E98}"/>
            </c:ext>
          </c:extLst>
        </c:ser>
        <c:ser>
          <c:idx val="1"/>
          <c:order val="1"/>
          <c:tx>
            <c:strRef>
              <c:f>'domestic_visitors_2016 final ta'!$J$59</c:f>
              <c:strCache>
                <c:ptCount val="1"/>
                <c:pt idx="0">
                  <c:v>Jangaon 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ta'!$M$57</c:f>
              <c:strCache>
                <c:ptCount val="1"/>
                <c:pt idx="0">
                  <c:v>d/f ratio</c:v>
                </c:pt>
              </c:strCache>
              <c:extLst/>
            </c:strRef>
          </c:cat>
          <c:val>
            <c:numRef>
              <c:f>'domestic_visitors_2016 final ta'!$M$59</c:f>
              <c:numCache>
                <c:formatCode>#.#,,"M"</c:formatCode>
                <c:ptCount val="1"/>
                <c:pt idx="0">
                  <c:v>413140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2EB3-4434-835A-A5F81E4E1E98}"/>
            </c:ext>
          </c:extLst>
        </c:ser>
        <c:ser>
          <c:idx val="2"/>
          <c:order val="2"/>
          <c:tx>
            <c:strRef>
              <c:f>'domestic_visitors_2016 final ta'!$J$60</c:f>
              <c:strCache>
                <c:ptCount val="1"/>
                <c:pt idx="0">
                  <c:v>Adilabad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ta'!$M$57</c:f>
              <c:strCache>
                <c:ptCount val="1"/>
                <c:pt idx="0">
                  <c:v>d/f ratio</c:v>
                </c:pt>
              </c:strCache>
              <c:extLst/>
            </c:strRef>
          </c:cat>
          <c:val>
            <c:numRef>
              <c:f>'domestic_visitors_2016 final ta'!$M$60</c:f>
              <c:numCache>
                <c:formatCode>#.#,,"M"</c:formatCode>
                <c:ptCount val="1"/>
                <c:pt idx="0">
                  <c:v>228799.2188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EB3-4434-835A-A5F81E4E1E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676990255"/>
        <c:axId val="676987759"/>
      </c:barChart>
      <c:catAx>
        <c:axId val="676990255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987759"/>
        <c:crosses val="autoZero"/>
        <c:auto val="1"/>
        <c:lblAlgn val="ctr"/>
        <c:lblOffset val="100"/>
        <c:noMultiLvlLbl val="0"/>
      </c:catAx>
      <c:valAx>
        <c:axId val="676987759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#.#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990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'domestic_visitors_2016 final ta'!$J$69</c:f>
              <c:strCache>
                <c:ptCount val="1"/>
                <c:pt idx="0">
                  <c:v>Hyderabad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ta'!$M$68</c:f>
              <c:strCache>
                <c:ptCount val="1"/>
                <c:pt idx="0">
                  <c:v>d/f ratio</c:v>
                </c:pt>
              </c:strCache>
              <c:extLst/>
            </c:strRef>
          </c:cat>
          <c:val>
            <c:numRef>
              <c:f>'domestic_visitors_2016 final ta'!$M$69</c:f>
              <c:numCache>
                <c:formatCode>General</c:formatCode>
                <c:ptCount val="1"/>
                <c:pt idx="0">
                  <c:v>80.295837489999997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B60B-43D4-973F-4B4C6E411C28}"/>
            </c:ext>
          </c:extLst>
        </c:ser>
        <c:ser>
          <c:idx val="1"/>
          <c:order val="1"/>
          <c:tx>
            <c:strRef>
              <c:f>'domestic_visitors_2016 final ta'!$J$70</c:f>
              <c:strCache>
                <c:ptCount val="1"/>
                <c:pt idx="0">
                  <c:v>Warangal (Rural)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ta'!$M$68</c:f>
              <c:strCache>
                <c:ptCount val="1"/>
                <c:pt idx="0">
                  <c:v>d/f ratio</c:v>
                </c:pt>
              </c:strCache>
              <c:extLst/>
            </c:strRef>
          </c:cat>
          <c:val>
            <c:numRef>
              <c:f>'domestic_visitors_2016 final ta'!$M$70</c:f>
              <c:numCache>
                <c:formatCode>General</c:formatCode>
                <c:ptCount val="1"/>
                <c:pt idx="0">
                  <c:v>2677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B60B-43D4-973F-4B4C6E411C28}"/>
            </c:ext>
          </c:extLst>
        </c:ser>
        <c:ser>
          <c:idx val="2"/>
          <c:order val="2"/>
          <c:tx>
            <c:strRef>
              <c:f>'domestic_visitors_2016 final ta'!$J$71</c:f>
              <c:strCache>
                <c:ptCount val="1"/>
                <c:pt idx="0">
                  <c:v>Mulugu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ta'!$M$68</c:f>
              <c:strCache>
                <c:ptCount val="1"/>
                <c:pt idx="0">
                  <c:v>d/f ratio</c:v>
                </c:pt>
              </c:strCache>
              <c:extLst/>
            </c:strRef>
          </c:cat>
          <c:val>
            <c:numRef>
              <c:f>'domestic_visitors_2016 final ta'!$M$71</c:f>
              <c:numCache>
                <c:formatCode>General</c:formatCode>
                <c:ptCount val="1"/>
                <c:pt idx="0">
                  <c:v>3164.869565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B60B-43D4-973F-4B4C6E411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875467375"/>
        <c:axId val="875467791"/>
      </c:barChart>
      <c:catAx>
        <c:axId val="875467375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5467791"/>
        <c:crosses val="autoZero"/>
        <c:auto val="1"/>
        <c:lblAlgn val="ctr"/>
        <c:lblOffset val="100"/>
        <c:noMultiLvlLbl val="0"/>
      </c:catAx>
      <c:valAx>
        <c:axId val="87546779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5467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104898800401632E-2"/>
          <c:y val="5.0724637681159424E-2"/>
          <c:w val="0.89341859113248423"/>
          <c:h val="0.75949760356042451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'domestic_visitors_2016 final ta'!$N$86</c:f>
              <c:strCache>
                <c:ptCount val="1"/>
                <c:pt idx="0">
                  <c:v>total visitor/population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'domestic_visitors_2016 final ta'!$J$87:$J$91</c:f>
              <c:strCache>
                <c:ptCount val="5"/>
                <c:pt idx="0">
                  <c:v>Nalgonda</c:v>
                </c:pt>
                <c:pt idx="1">
                  <c:v>Rajanna Sircilla </c:v>
                </c:pt>
                <c:pt idx="2">
                  <c:v>Yadadri Bhongir</c:v>
                </c:pt>
                <c:pt idx="3">
                  <c:v>Warangal (Urban)</c:v>
                </c:pt>
                <c:pt idx="4">
                  <c:v>Jayashankar Bhoopalpally</c:v>
                </c:pt>
              </c:strCache>
            </c:strRef>
          </c:cat>
          <c:val>
            <c:numRef>
              <c:f>'domestic_visitors_2016 final ta'!$N$87:$N$91</c:f>
              <c:numCache>
                <c:formatCode>General</c:formatCode>
                <c:ptCount val="5"/>
                <c:pt idx="0">
                  <c:v>153.33236729999999</c:v>
                </c:pt>
                <c:pt idx="1">
                  <c:v>75.653037749999996</c:v>
                </c:pt>
                <c:pt idx="2">
                  <c:v>36.369129399999998</c:v>
                </c:pt>
                <c:pt idx="3">
                  <c:v>28.436135</c:v>
                </c:pt>
                <c:pt idx="4">
                  <c:v>27.597945840000001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3D-4A8B-BF37-25C718751D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65155168"/>
        <c:axId val="3651389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'domestic_visitors_2016 final ta'!$K$86</c15:sqref>
                        </c15:formulaRef>
                      </c:ext>
                    </c:extLst>
                    <c:strCache>
                      <c:ptCount val="1"/>
                      <c:pt idx="0">
                        <c:v>domestic visitors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l"/>
                  </a:scene3d>
                  <a:sp3d prstMaterial="plastic">
                    <a:bevelT w="0" h="0"/>
                  </a:sp3d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'domestic_visitors_2016 final ta'!$J$87:$J$91</c15:sqref>
                        </c15:formulaRef>
                      </c:ext>
                    </c:extLst>
                    <c:strCache>
                      <c:ptCount val="5"/>
                      <c:pt idx="0">
                        <c:v>Nalgonda</c:v>
                      </c:pt>
                      <c:pt idx="1">
                        <c:v>Rajanna Sircilla </c:v>
                      </c:pt>
                      <c:pt idx="2">
                        <c:v>Yadadri Bhongir</c:v>
                      </c:pt>
                      <c:pt idx="3">
                        <c:v>Warangal (Urban)</c:v>
                      </c:pt>
                      <c:pt idx="4">
                        <c:v>Jayashankar Bhoopalpally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'domestic_visitors_2016 final ta'!$K$87:$K$91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6401933</c:v>
                      </c:pt>
                      <c:pt idx="1">
                        <c:v>41763276</c:v>
                      </c:pt>
                      <c:pt idx="2">
                        <c:v>26893080</c:v>
                      </c:pt>
                      <c:pt idx="3">
                        <c:v>30726603</c:v>
                      </c:pt>
                      <c:pt idx="4">
                        <c:v>19632865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A3D-4A8B-BF37-25C718751D9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ta'!$L$86</c15:sqref>
                        </c15:formulaRef>
                      </c:ext>
                    </c:extLst>
                    <c:strCache>
                      <c:ptCount val="1"/>
                      <c:pt idx="0">
                        <c:v>foreign visitors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l"/>
                  </a:scene3d>
                  <a:sp3d prstMaterial="plastic">
                    <a:bevelT w="0" h="0"/>
                  </a:sp3d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ta'!$J$87:$J$91</c15:sqref>
                        </c15:formulaRef>
                      </c:ext>
                    </c:extLst>
                    <c:strCache>
                      <c:ptCount val="5"/>
                      <c:pt idx="0">
                        <c:v>Nalgonda</c:v>
                      </c:pt>
                      <c:pt idx="1">
                        <c:v>Rajanna Sircilla </c:v>
                      </c:pt>
                      <c:pt idx="2">
                        <c:v>Yadadri Bhongir</c:v>
                      </c:pt>
                      <c:pt idx="3">
                        <c:v>Warangal (Urban)</c:v>
                      </c:pt>
                      <c:pt idx="4">
                        <c:v>Jayashankar Bhoopalpally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ta'!$L$87:$L$91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8821</c:v>
                      </c:pt>
                      <c:pt idx="4">
                        <c:v>1252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A3D-4A8B-BF37-25C718751D9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ta'!$M$86</c15:sqref>
                        </c15:formulaRef>
                      </c:ext>
                    </c:extLst>
                    <c:strCache>
                      <c:ptCount val="1"/>
                      <c:pt idx="0">
                        <c:v>population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l"/>
                  </a:scene3d>
                  <a:sp3d prstMaterial="plastic">
                    <a:bevelT w="0" h="0"/>
                  </a:sp3d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ta'!$J$87:$J$91</c15:sqref>
                        </c15:formulaRef>
                      </c:ext>
                    </c:extLst>
                    <c:strCache>
                      <c:ptCount val="5"/>
                      <c:pt idx="0">
                        <c:v>Nalgonda</c:v>
                      </c:pt>
                      <c:pt idx="1">
                        <c:v>Rajanna Sircilla </c:v>
                      </c:pt>
                      <c:pt idx="2">
                        <c:v>Yadadri Bhongir</c:v>
                      </c:pt>
                      <c:pt idx="3">
                        <c:v>Warangal (Urban)</c:v>
                      </c:pt>
                      <c:pt idx="4">
                        <c:v>Jayashankar Bhoopalpally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ta'!$M$87:$M$91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41752</c:v>
                      </c:pt>
                      <c:pt idx="1">
                        <c:v>552037</c:v>
                      </c:pt>
                      <c:pt idx="2">
                        <c:v>739448</c:v>
                      </c:pt>
                      <c:pt idx="3">
                        <c:v>1080858</c:v>
                      </c:pt>
                      <c:pt idx="4">
                        <c:v>711434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A3D-4A8B-BF37-25C718751D9A}"/>
                  </c:ext>
                </c:extLst>
              </c15:ser>
            </c15:filteredBarSeries>
          </c:ext>
        </c:extLst>
      </c:barChart>
      <c:catAx>
        <c:axId val="365155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138944"/>
        <c:crosses val="autoZero"/>
        <c:auto val="1"/>
        <c:lblAlgn val="ctr"/>
        <c:lblOffset val="100"/>
        <c:noMultiLvlLbl val="0"/>
      </c:catAx>
      <c:valAx>
        <c:axId val="36513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155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886482939632546E-2"/>
          <c:y val="6.4814814814814811E-2"/>
          <c:w val="0.88389129483814521"/>
          <c:h val="0.68491469816272965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'domestic_visitors_2016 final ta'!$N$104</c:f>
              <c:strCache>
                <c:ptCount val="1"/>
                <c:pt idx="0">
                  <c:v>total visitor/population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'domestic_visitors_2016 final ta'!$J$105:$J$109</c:f>
              <c:strCache>
                <c:ptCount val="5"/>
                <c:pt idx="0">
                  <c:v>Kamareddy </c:v>
                </c:pt>
                <c:pt idx="1">
                  <c:v>Peddapalli</c:v>
                </c:pt>
                <c:pt idx="2">
                  <c:v>Nizamabad</c:v>
                </c:pt>
                <c:pt idx="3">
                  <c:v>Komaram Bheem Asifabad</c:v>
                </c:pt>
                <c:pt idx="4">
                  <c:v>Narayanapet</c:v>
                </c:pt>
              </c:strCache>
            </c:strRef>
          </c:cat>
          <c:val>
            <c:numRef>
              <c:f>'domestic_visitors_2016 final ta'!$N$105:$N$109</c:f>
              <c:numCache>
                <c:formatCode>General</c:formatCode>
                <c:ptCount val="5"/>
                <c:pt idx="0">
                  <c:v>1.8229019999999999E-3</c:v>
                </c:pt>
                <c:pt idx="1">
                  <c:v>7.1639264999999994E-2</c:v>
                </c:pt>
                <c:pt idx="2">
                  <c:v>7.3934037999999994E-2</c:v>
                </c:pt>
                <c:pt idx="3">
                  <c:v>0.17978255600000001</c:v>
                </c:pt>
                <c:pt idx="4">
                  <c:v>0.24051603499999999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51-4D48-80C7-6A5ABAB93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65192192"/>
        <c:axId val="36519884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'domestic_visitors_2016 final ta'!$K$104</c15:sqref>
                        </c15:formulaRef>
                      </c:ext>
                    </c:extLst>
                    <c:strCache>
                      <c:ptCount val="1"/>
                      <c:pt idx="0">
                        <c:v>domestic visitors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l"/>
                  </a:scene3d>
                  <a:sp3d prstMaterial="plastic">
                    <a:bevelT w="0" h="0"/>
                  </a:sp3d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'domestic_visitors_2016 final ta'!$J$105:$J$109</c15:sqref>
                        </c15:formulaRef>
                      </c:ext>
                    </c:extLst>
                    <c:strCache>
                      <c:ptCount val="5"/>
                      <c:pt idx="0">
                        <c:v>Kamareddy </c:v>
                      </c:pt>
                      <c:pt idx="1">
                        <c:v>Peddapalli</c:v>
                      </c:pt>
                      <c:pt idx="2">
                        <c:v>Nizamabad</c:v>
                      </c:pt>
                      <c:pt idx="3">
                        <c:v>Komaram Bheem Asifabad</c:v>
                      </c:pt>
                      <c:pt idx="4">
                        <c:v>Narayanapet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'domestic_visitors_2016 final ta'!$K$105:$K$109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1773</c:v>
                      </c:pt>
                      <c:pt idx="1">
                        <c:v>56977</c:v>
                      </c:pt>
                      <c:pt idx="2">
                        <c:v>116147</c:v>
                      </c:pt>
                      <c:pt idx="3">
                        <c:v>92734</c:v>
                      </c:pt>
                      <c:pt idx="4">
                        <c:v>389250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B51-4D48-80C7-6A5ABAB93B9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ta'!$L$104</c15:sqref>
                        </c15:formulaRef>
                      </c:ext>
                    </c:extLst>
                    <c:strCache>
                      <c:ptCount val="1"/>
                      <c:pt idx="0">
                        <c:v>foreign visitors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l"/>
                  </a:scene3d>
                  <a:sp3d prstMaterial="plastic">
                    <a:bevelT w="0" h="0"/>
                  </a:sp3d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ta'!$J$105:$J$109</c15:sqref>
                        </c15:formulaRef>
                      </c:ext>
                    </c:extLst>
                    <c:strCache>
                      <c:ptCount val="5"/>
                      <c:pt idx="0">
                        <c:v>Kamareddy </c:v>
                      </c:pt>
                      <c:pt idx="1">
                        <c:v>Peddapalli</c:v>
                      </c:pt>
                      <c:pt idx="2">
                        <c:v>Nizamabad</c:v>
                      </c:pt>
                      <c:pt idx="3">
                        <c:v>Komaram Bheem Asifabad</c:v>
                      </c:pt>
                      <c:pt idx="4">
                        <c:v>Narayanapet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ta'!$L$105:$L$109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0</c:v>
                      </c:pt>
                      <c:pt idx="2">
                        <c:v>5</c:v>
                      </c:pt>
                      <c:pt idx="3">
                        <c:v>0</c:v>
                      </c:pt>
                      <c:pt idx="4">
                        <c:v>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B51-4D48-80C7-6A5ABAB93B9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ta'!$M$104</c15:sqref>
                        </c15:formulaRef>
                      </c:ext>
                    </c:extLst>
                    <c:strCache>
                      <c:ptCount val="1"/>
                      <c:pt idx="0">
                        <c:v>population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l"/>
                  </a:scene3d>
                  <a:sp3d prstMaterial="plastic">
                    <a:bevelT w="0" h="0"/>
                  </a:sp3d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ta'!$J$105:$J$109</c15:sqref>
                        </c15:formulaRef>
                      </c:ext>
                    </c:extLst>
                    <c:strCache>
                      <c:ptCount val="5"/>
                      <c:pt idx="0">
                        <c:v>Kamareddy </c:v>
                      </c:pt>
                      <c:pt idx="1">
                        <c:v>Peddapalli</c:v>
                      </c:pt>
                      <c:pt idx="2">
                        <c:v>Nizamabad</c:v>
                      </c:pt>
                      <c:pt idx="3">
                        <c:v>Komaram Bheem Asifabad</c:v>
                      </c:pt>
                      <c:pt idx="4">
                        <c:v>Narayanapet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ta'!$M$105:$M$109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972625</c:v>
                      </c:pt>
                      <c:pt idx="1">
                        <c:v>795332</c:v>
                      </c:pt>
                      <c:pt idx="2">
                        <c:v>1571022</c:v>
                      </c:pt>
                      <c:pt idx="3">
                        <c:v>515812</c:v>
                      </c:pt>
                      <c:pt idx="4">
                        <c:v>1618416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B51-4D48-80C7-6A5ABAB93B9C}"/>
                  </c:ext>
                </c:extLst>
              </c15:ser>
            </c15:filteredBarSeries>
          </c:ext>
        </c:extLst>
      </c:barChart>
      <c:catAx>
        <c:axId val="36519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198848"/>
        <c:crosses val="autoZero"/>
        <c:auto val="1"/>
        <c:lblAlgn val="ctr"/>
        <c:lblOffset val="100"/>
        <c:noMultiLvlLbl val="0"/>
      </c:catAx>
      <c:valAx>
        <c:axId val="36519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192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REVENUE(IN BILLION RUPEES)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strRef>
              <c:f>'domestic_visitors_2016 final ta'!$M$133</c:f>
              <c:strCache>
                <c:ptCount val="1"/>
                <c:pt idx="0">
                  <c:v>projected revenue domestic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'domestic_visitors_2016 final ta'!$J$134:$J$143</c:f>
              <c:numCache>
                <c:formatCode>General</c:formatCode>
                <c:ptCount val="10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  <c:pt idx="8">
                  <c:v>2024</c:v>
                </c:pt>
                <c:pt idx="9">
                  <c:v>2025</c:v>
                </c:pt>
              </c:numCache>
            </c:numRef>
          </c:xVal>
          <c:yVal>
            <c:numRef>
              <c:f>'domestic_visitors_2016 final ta'!$M$134:$M$143</c:f>
              <c:numCache>
                <c:formatCode>General</c:formatCode>
                <c:ptCount val="10"/>
                <c:pt idx="0">
                  <c:v>28.1</c:v>
                </c:pt>
                <c:pt idx="1">
                  <c:v>32.6</c:v>
                </c:pt>
                <c:pt idx="2">
                  <c:v>23.5</c:v>
                </c:pt>
                <c:pt idx="3">
                  <c:v>16.600000000000001</c:v>
                </c:pt>
                <c:pt idx="4">
                  <c:v>14</c:v>
                </c:pt>
                <c:pt idx="5">
                  <c:v>11.8</c:v>
                </c:pt>
                <c:pt idx="6">
                  <c:v>9.9</c:v>
                </c:pt>
                <c:pt idx="7">
                  <c:v>8.4</c:v>
                </c:pt>
                <c:pt idx="8">
                  <c:v>7.1</c:v>
                </c:pt>
                <c:pt idx="9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5C4-44EA-9402-48F53BB46352}"/>
            </c:ext>
          </c:extLst>
        </c:ser>
        <c:ser>
          <c:idx val="3"/>
          <c:order val="3"/>
          <c:tx>
            <c:strRef>
              <c:f>'domestic_visitors_2016 final ta'!$N$133</c:f>
              <c:strCache>
                <c:ptCount val="1"/>
                <c:pt idx="0">
                  <c:v>projected revenue for foreign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'domestic_visitors_2016 final ta'!$J$134:$J$143</c:f>
              <c:numCache>
                <c:formatCode>General</c:formatCode>
                <c:ptCount val="10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  <c:pt idx="8">
                  <c:v>2024</c:v>
                </c:pt>
                <c:pt idx="9">
                  <c:v>2025</c:v>
                </c:pt>
              </c:numCache>
            </c:numRef>
          </c:xVal>
          <c:yVal>
            <c:numRef>
              <c:f>'domestic_visitors_2016 final ta'!$N$134:$N$143</c:f>
              <c:numCache>
                <c:formatCode>General</c:formatCode>
                <c:ptCount val="10"/>
                <c:pt idx="0">
                  <c:v>0.92</c:v>
                </c:pt>
                <c:pt idx="1">
                  <c:v>1.38</c:v>
                </c:pt>
                <c:pt idx="2">
                  <c:v>1.76</c:v>
                </c:pt>
                <c:pt idx="3">
                  <c:v>1.79</c:v>
                </c:pt>
                <c:pt idx="4">
                  <c:v>2.21</c:v>
                </c:pt>
                <c:pt idx="5">
                  <c:v>2.41</c:v>
                </c:pt>
                <c:pt idx="6">
                  <c:v>2.64</c:v>
                </c:pt>
                <c:pt idx="7">
                  <c:v>2.95</c:v>
                </c:pt>
                <c:pt idx="8">
                  <c:v>3.16</c:v>
                </c:pt>
                <c:pt idx="9">
                  <c:v>3.43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5C4-44EA-9402-48F53BB463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329920"/>
        <c:axId val="422331584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'domestic_visitors_2016 final ta'!$K$133</c15:sqref>
                        </c15:formulaRef>
                      </c:ext>
                    </c:extLst>
                    <c:strCache>
                      <c:ptCount val="1"/>
                      <c:pt idx="0">
                        <c:v>Sum of domestic visitors</c:v>
                      </c:pt>
                    </c:strCache>
                  </c:strRef>
                </c:tx>
                <c:spPr>
                  <a:ln w="22225" cap="rnd">
                    <a:solidFill>
                      <a:schemeClr val="accent1"/>
                    </a:solidFill>
                  </a:ln>
                  <a:effectLst>
                    <a:glow rad="139700">
                      <a:schemeClr val="accent1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circle"/>
                  <c:size val="3"/>
                  <c:spPr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glow rad="63500">
                        <a:schemeClr val="accent1">
                          <a:satMod val="175000"/>
                          <a:alpha val="25000"/>
                        </a:schemeClr>
                      </a:glow>
                    </a:effectLst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'domestic_visitors_2016 final ta'!$J$134:$J$143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2016</c:v>
                      </c:pt>
                      <c:pt idx="1">
                        <c:v>2017</c:v>
                      </c:pt>
                      <c:pt idx="2">
                        <c:v>2018</c:v>
                      </c:pt>
                      <c:pt idx="3">
                        <c:v>2019</c:v>
                      </c:pt>
                      <c:pt idx="4">
                        <c:v>2020</c:v>
                      </c:pt>
                      <c:pt idx="5">
                        <c:v>2021</c:v>
                      </c:pt>
                      <c:pt idx="6">
                        <c:v>2022</c:v>
                      </c:pt>
                      <c:pt idx="7">
                        <c:v>2023</c:v>
                      </c:pt>
                      <c:pt idx="8">
                        <c:v>2024</c:v>
                      </c:pt>
                      <c:pt idx="9">
                        <c:v>2025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'domestic_visitors_2016 final ta'!$K$134:$K$143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23394705</c:v>
                      </c:pt>
                      <c:pt idx="1">
                        <c:v>27160242</c:v>
                      </c:pt>
                      <c:pt idx="2">
                        <c:v>19543651</c:v>
                      </c:pt>
                      <c:pt idx="3">
                        <c:v>13802362</c:v>
                      </c:pt>
                      <c:pt idx="4">
                        <c:v>11638151.640000001</c:v>
                      </c:pt>
                      <c:pt idx="5">
                        <c:v>9813289.4609999992</c:v>
                      </c:pt>
                      <c:pt idx="6">
                        <c:v>8274565.6739999996</c:v>
                      </c:pt>
                      <c:pt idx="7">
                        <c:v>6977113.7759999996</c:v>
                      </c:pt>
                      <c:pt idx="8">
                        <c:v>5883102.3360000001</c:v>
                      </c:pt>
                      <c:pt idx="9">
                        <c:v>4960631.8899999997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05C4-44EA-9402-48F53BB4635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ta'!$L$133</c15:sqref>
                        </c15:formulaRef>
                      </c:ext>
                    </c:extLst>
                    <c:strCache>
                      <c:ptCount val="1"/>
                      <c:pt idx="0">
                        <c:v>Sum of foreign0visitor</c:v>
                      </c:pt>
                    </c:strCache>
                  </c:strRef>
                </c:tx>
                <c:spPr>
                  <a:ln w="22225" cap="rnd">
                    <a:solidFill>
                      <a:schemeClr val="accent2"/>
                    </a:solidFill>
                  </a:ln>
                  <a:effectLst>
                    <a:glow rad="139700">
                      <a:schemeClr val="accent2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circle"/>
                  <c:size val="3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glow rad="63500">
                        <a:schemeClr val="accent2">
                          <a:satMod val="175000"/>
                          <a:alpha val="25000"/>
                        </a:schemeClr>
                      </a:glow>
                    </a:effectLst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ta'!$J$134:$J$143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2016</c:v>
                      </c:pt>
                      <c:pt idx="1">
                        <c:v>2017</c:v>
                      </c:pt>
                      <c:pt idx="2">
                        <c:v>2018</c:v>
                      </c:pt>
                      <c:pt idx="3">
                        <c:v>2019</c:v>
                      </c:pt>
                      <c:pt idx="4">
                        <c:v>2020</c:v>
                      </c:pt>
                      <c:pt idx="5">
                        <c:v>2021</c:v>
                      </c:pt>
                      <c:pt idx="6">
                        <c:v>2022</c:v>
                      </c:pt>
                      <c:pt idx="7">
                        <c:v>2023</c:v>
                      </c:pt>
                      <c:pt idx="8">
                        <c:v>2024</c:v>
                      </c:pt>
                      <c:pt idx="9">
                        <c:v>2025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'domestic_visitors_2016 final ta'!$L$134:$L$143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163631</c:v>
                      </c:pt>
                      <c:pt idx="1">
                        <c:v>247179</c:v>
                      </c:pt>
                      <c:pt idx="2">
                        <c:v>314788</c:v>
                      </c:pt>
                      <c:pt idx="3">
                        <c:v>319300</c:v>
                      </c:pt>
                      <c:pt idx="4">
                        <c:v>394878.5</c:v>
                      </c:pt>
                      <c:pt idx="5">
                        <c:v>430939</c:v>
                      </c:pt>
                      <c:pt idx="6">
                        <c:v>470984.25</c:v>
                      </c:pt>
                      <c:pt idx="7">
                        <c:v>526803.75</c:v>
                      </c:pt>
                      <c:pt idx="8">
                        <c:v>564856.625</c:v>
                      </c:pt>
                      <c:pt idx="9">
                        <c:v>612789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5C4-44EA-9402-48F53BB46352}"/>
                  </c:ext>
                </c:extLst>
              </c15:ser>
            </c15:filteredScatterSeries>
          </c:ext>
        </c:extLst>
      </c:scatterChart>
      <c:valAx>
        <c:axId val="422329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331584"/>
        <c:crosses val="autoZero"/>
        <c:crossBetween val="midCat"/>
      </c:valAx>
      <c:valAx>
        <c:axId val="42233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3299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77">
  <cs:axisTitle>
    <cs:lnRef idx="0"/>
    <cs:fillRef idx="0"/>
    <cs:effectRef idx="0"/>
    <cs:fontRef idx="minor">
      <a:schemeClr val="lt1">
        <a:lumMod val="8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75" cap="flat" cmpd="sng" algn="ctr">
        <a:solidFill>
          <a:schemeClr val="lt1">
            <a:lumMod val="75000"/>
          </a:schemeClr>
        </a:solidFill>
        <a:round/>
        <a:headEnd type="none" w="sm" len="sm"/>
        <a:tailEnd type="none" w="sm" len="sm"/>
      </a:ln>
    </cs:spPr>
    <cs:defRPr sz="900" b="1" kern="1200" cap="all" baseline="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lt1">
            <a:lumMod val="7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dk1">
          <a:lumMod val="65000"/>
          <a:lumOff val="35000"/>
        </a:schemeClr>
      </a:solidFill>
      <a:ln>
        <a:solidFill>
          <a:schemeClr val="lt1">
            <a:lumMod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50000"/>
      </a:schemeClr>
    </cs:fontRef>
    <cs:spPr>
      <a:ln w="9525">
        <a:solidFill>
          <a:schemeClr val="lt1">
            <a:lumMod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prstDash val="sysDot"/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6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bg1">
        <a:lumMod val="85000"/>
      </a:schemeClr>
    </cs:fontRef>
    <cs:spPr>
      <a:ln w="19050" cap="flat" cmpd="sng" algn="ctr">
        <a:solidFill>
          <a:schemeClr val="bg1">
            <a:lumMod val="85000"/>
          </a:schemeClr>
        </a:solidFill>
        <a:round/>
        <a:headEnd type="none" w="sm" len="sm"/>
        <a:tailEnd type="none" w="sm" len="sm"/>
      </a:ln>
    </cs:spPr>
    <cs:defRPr sz="900" b="1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ajor">
      <a:schemeClr val="lt1">
        <a:lumMod val="8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E61466-96BB-41F0-951C-A2ECFD37662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D884480-BBF7-41F2-9E02-2072CB17A86B}">
      <dgm:prSet/>
      <dgm:spPr/>
      <dgm:t>
        <a:bodyPr/>
        <a:lstStyle/>
        <a:p>
          <a:r>
            <a:rPr lang="en-US" b="1" i="1"/>
            <a:t>Competition on Documentations</a:t>
          </a:r>
          <a:endParaRPr lang="en-US"/>
        </a:p>
      </dgm:t>
    </dgm:pt>
    <dgm:pt modelId="{C51E9304-1650-46B9-B154-B41FED262068}" type="parTrans" cxnId="{459C8C99-8814-4B24-BD6A-37C3E8091D53}">
      <dgm:prSet/>
      <dgm:spPr/>
      <dgm:t>
        <a:bodyPr/>
        <a:lstStyle/>
        <a:p>
          <a:endParaRPr lang="en-US"/>
        </a:p>
      </dgm:t>
    </dgm:pt>
    <dgm:pt modelId="{18F1A6D5-267D-48A8-B551-AFC3BA8D63E7}" type="sibTrans" cxnId="{459C8C99-8814-4B24-BD6A-37C3E8091D53}">
      <dgm:prSet/>
      <dgm:spPr/>
      <dgm:t>
        <a:bodyPr/>
        <a:lstStyle/>
        <a:p>
          <a:endParaRPr lang="en-US"/>
        </a:p>
      </dgm:t>
    </dgm:pt>
    <dgm:pt modelId="{B2090A02-42F9-4B56-B342-D0D164467BB4}">
      <dgm:prSet/>
      <dgm:spPr/>
      <dgm:t>
        <a:bodyPr/>
        <a:lstStyle/>
        <a:p>
          <a:r>
            <a:rPr lang="en-US" b="1" i="1"/>
            <a:t>India Evenings &amp; Road shows</a:t>
          </a:r>
          <a:endParaRPr lang="en-US"/>
        </a:p>
      </dgm:t>
    </dgm:pt>
    <dgm:pt modelId="{F55F4D7C-7D63-4795-9088-F0BD087A6812}" type="parTrans" cxnId="{45DDE0B6-C7DE-41BD-9FD1-29A8407AEB3E}">
      <dgm:prSet/>
      <dgm:spPr/>
      <dgm:t>
        <a:bodyPr/>
        <a:lstStyle/>
        <a:p>
          <a:endParaRPr lang="en-US"/>
        </a:p>
      </dgm:t>
    </dgm:pt>
    <dgm:pt modelId="{019A4105-0CDA-4B06-A4ED-6BBA440D8FFD}" type="sibTrans" cxnId="{45DDE0B6-C7DE-41BD-9FD1-29A8407AEB3E}">
      <dgm:prSet/>
      <dgm:spPr/>
      <dgm:t>
        <a:bodyPr/>
        <a:lstStyle/>
        <a:p>
          <a:endParaRPr lang="en-US"/>
        </a:p>
      </dgm:t>
    </dgm:pt>
    <dgm:pt modelId="{48D4318F-02DA-487F-B218-623AE929CFAA}">
      <dgm:prSet/>
      <dgm:spPr/>
      <dgm:t>
        <a:bodyPr/>
        <a:lstStyle/>
        <a:p>
          <a:r>
            <a:rPr lang="en-US" b="1" i="1"/>
            <a:t>Event to promote local culture and post online</a:t>
          </a:r>
          <a:endParaRPr lang="en-US"/>
        </a:p>
      </dgm:t>
    </dgm:pt>
    <dgm:pt modelId="{E57073BA-0653-4FF6-9BEF-5CA882153C77}" type="parTrans" cxnId="{EC8F6AD4-FED6-41C3-B3F6-401C22149AE3}">
      <dgm:prSet/>
      <dgm:spPr/>
      <dgm:t>
        <a:bodyPr/>
        <a:lstStyle/>
        <a:p>
          <a:endParaRPr lang="en-US"/>
        </a:p>
      </dgm:t>
    </dgm:pt>
    <dgm:pt modelId="{29D7CFB8-8178-4F8D-AD2C-833B6471C248}" type="sibTrans" cxnId="{EC8F6AD4-FED6-41C3-B3F6-401C22149AE3}">
      <dgm:prSet/>
      <dgm:spPr/>
      <dgm:t>
        <a:bodyPr/>
        <a:lstStyle/>
        <a:p>
          <a:endParaRPr lang="en-US"/>
        </a:p>
      </dgm:t>
    </dgm:pt>
    <dgm:pt modelId="{F0DFCC48-BCBD-4F0A-BA4B-F2FCDCD4CB1D}">
      <dgm:prSet/>
      <dgm:spPr/>
      <dgm:t>
        <a:bodyPr/>
        <a:lstStyle/>
        <a:p>
          <a:r>
            <a:rPr lang="en-US" b="1" i="1"/>
            <a:t>Cleaning competition</a:t>
          </a:r>
          <a:endParaRPr lang="en-US"/>
        </a:p>
      </dgm:t>
    </dgm:pt>
    <dgm:pt modelId="{73F097FF-113A-418B-9ED9-3B30D5576F18}" type="parTrans" cxnId="{9A044A2C-BDF7-4AC3-8D45-0698F759E286}">
      <dgm:prSet/>
      <dgm:spPr/>
      <dgm:t>
        <a:bodyPr/>
        <a:lstStyle/>
        <a:p>
          <a:endParaRPr lang="en-US"/>
        </a:p>
      </dgm:t>
    </dgm:pt>
    <dgm:pt modelId="{7BB4DE82-88CA-4B7D-A48A-F52BC750CB78}" type="sibTrans" cxnId="{9A044A2C-BDF7-4AC3-8D45-0698F759E286}">
      <dgm:prSet/>
      <dgm:spPr/>
      <dgm:t>
        <a:bodyPr/>
        <a:lstStyle/>
        <a:p>
          <a:endParaRPr lang="en-US"/>
        </a:p>
      </dgm:t>
    </dgm:pt>
    <dgm:pt modelId="{C4FFF780-241F-4DB5-8D73-9EA43E5D1D4E}">
      <dgm:prSet/>
      <dgm:spPr/>
      <dgm:t>
        <a:bodyPr/>
        <a:lstStyle/>
        <a:p>
          <a:r>
            <a:rPr lang="en-US" b="1" i="1"/>
            <a:t>Fair and festivals</a:t>
          </a:r>
          <a:endParaRPr lang="en-US"/>
        </a:p>
      </dgm:t>
    </dgm:pt>
    <dgm:pt modelId="{D80FA059-40BD-48F1-9A4C-7D4DC1EC1536}" type="parTrans" cxnId="{4FE5F703-79A9-42DD-BE98-A051D3431840}">
      <dgm:prSet/>
      <dgm:spPr/>
      <dgm:t>
        <a:bodyPr/>
        <a:lstStyle/>
        <a:p>
          <a:endParaRPr lang="en-US"/>
        </a:p>
      </dgm:t>
    </dgm:pt>
    <dgm:pt modelId="{F1A206B0-76BC-41CC-AABF-B99FE26940E8}" type="sibTrans" cxnId="{4FE5F703-79A9-42DD-BE98-A051D3431840}">
      <dgm:prSet/>
      <dgm:spPr/>
      <dgm:t>
        <a:bodyPr/>
        <a:lstStyle/>
        <a:p>
          <a:endParaRPr lang="en-US"/>
        </a:p>
      </dgm:t>
    </dgm:pt>
    <dgm:pt modelId="{699F3BB3-DEF8-4753-B6D3-787A7592D157}" type="pres">
      <dgm:prSet presAssocID="{B5E61466-96BB-41F0-951C-A2ECFD376621}" presName="diagram" presStyleCnt="0">
        <dgm:presLayoutVars>
          <dgm:dir/>
          <dgm:resizeHandles val="exact"/>
        </dgm:presLayoutVars>
      </dgm:prSet>
      <dgm:spPr/>
    </dgm:pt>
    <dgm:pt modelId="{483C7363-8982-4F0B-B001-1DE35F33CDE2}" type="pres">
      <dgm:prSet presAssocID="{ED884480-BBF7-41F2-9E02-2072CB17A86B}" presName="node" presStyleLbl="node1" presStyleIdx="0" presStyleCnt="5">
        <dgm:presLayoutVars>
          <dgm:bulletEnabled val="1"/>
        </dgm:presLayoutVars>
      </dgm:prSet>
      <dgm:spPr/>
    </dgm:pt>
    <dgm:pt modelId="{E25765E5-81A1-45CC-A5A2-62A2A25C3D68}" type="pres">
      <dgm:prSet presAssocID="{18F1A6D5-267D-48A8-B551-AFC3BA8D63E7}" presName="sibTrans" presStyleCnt="0"/>
      <dgm:spPr/>
    </dgm:pt>
    <dgm:pt modelId="{CA31CEF3-0A8D-4107-9086-7AB70FA7EE0E}" type="pres">
      <dgm:prSet presAssocID="{B2090A02-42F9-4B56-B342-D0D164467BB4}" presName="node" presStyleLbl="node1" presStyleIdx="1" presStyleCnt="5">
        <dgm:presLayoutVars>
          <dgm:bulletEnabled val="1"/>
        </dgm:presLayoutVars>
      </dgm:prSet>
      <dgm:spPr/>
    </dgm:pt>
    <dgm:pt modelId="{83BD7C3B-DECE-4874-93A5-44CB321154AE}" type="pres">
      <dgm:prSet presAssocID="{019A4105-0CDA-4B06-A4ED-6BBA440D8FFD}" presName="sibTrans" presStyleCnt="0"/>
      <dgm:spPr/>
    </dgm:pt>
    <dgm:pt modelId="{540ABC38-3DCA-4FAB-B389-E9451B8223E7}" type="pres">
      <dgm:prSet presAssocID="{48D4318F-02DA-487F-B218-623AE929CFAA}" presName="node" presStyleLbl="node1" presStyleIdx="2" presStyleCnt="5">
        <dgm:presLayoutVars>
          <dgm:bulletEnabled val="1"/>
        </dgm:presLayoutVars>
      </dgm:prSet>
      <dgm:spPr/>
    </dgm:pt>
    <dgm:pt modelId="{50B260AE-D25F-40A8-8F5B-FA6D6D3EF74B}" type="pres">
      <dgm:prSet presAssocID="{29D7CFB8-8178-4F8D-AD2C-833B6471C248}" presName="sibTrans" presStyleCnt="0"/>
      <dgm:spPr/>
    </dgm:pt>
    <dgm:pt modelId="{78EC4ED6-C0C4-4D42-A53F-2A6B2F91093F}" type="pres">
      <dgm:prSet presAssocID="{F0DFCC48-BCBD-4F0A-BA4B-F2FCDCD4CB1D}" presName="node" presStyleLbl="node1" presStyleIdx="3" presStyleCnt="5">
        <dgm:presLayoutVars>
          <dgm:bulletEnabled val="1"/>
        </dgm:presLayoutVars>
      </dgm:prSet>
      <dgm:spPr/>
    </dgm:pt>
    <dgm:pt modelId="{36B058F4-22D2-418B-9D7E-C67BA93F74BF}" type="pres">
      <dgm:prSet presAssocID="{7BB4DE82-88CA-4B7D-A48A-F52BC750CB78}" presName="sibTrans" presStyleCnt="0"/>
      <dgm:spPr/>
    </dgm:pt>
    <dgm:pt modelId="{33BECB69-DAA4-4CB3-A553-92D414C84313}" type="pres">
      <dgm:prSet presAssocID="{C4FFF780-241F-4DB5-8D73-9EA43E5D1D4E}" presName="node" presStyleLbl="node1" presStyleIdx="4" presStyleCnt="5">
        <dgm:presLayoutVars>
          <dgm:bulletEnabled val="1"/>
        </dgm:presLayoutVars>
      </dgm:prSet>
      <dgm:spPr/>
    </dgm:pt>
  </dgm:ptLst>
  <dgm:cxnLst>
    <dgm:cxn modelId="{4FE5F703-79A9-42DD-BE98-A051D3431840}" srcId="{B5E61466-96BB-41F0-951C-A2ECFD376621}" destId="{C4FFF780-241F-4DB5-8D73-9EA43E5D1D4E}" srcOrd="4" destOrd="0" parTransId="{D80FA059-40BD-48F1-9A4C-7D4DC1EC1536}" sibTransId="{F1A206B0-76BC-41CC-AABF-B99FE26940E8}"/>
    <dgm:cxn modelId="{9A044A2C-BDF7-4AC3-8D45-0698F759E286}" srcId="{B5E61466-96BB-41F0-951C-A2ECFD376621}" destId="{F0DFCC48-BCBD-4F0A-BA4B-F2FCDCD4CB1D}" srcOrd="3" destOrd="0" parTransId="{73F097FF-113A-418B-9ED9-3B30D5576F18}" sibTransId="{7BB4DE82-88CA-4B7D-A48A-F52BC750CB78}"/>
    <dgm:cxn modelId="{4BB47E38-C57D-4337-9152-76BC51335B5B}" type="presOf" srcId="{B2090A02-42F9-4B56-B342-D0D164467BB4}" destId="{CA31CEF3-0A8D-4107-9086-7AB70FA7EE0E}" srcOrd="0" destOrd="0" presId="urn:microsoft.com/office/officeart/2005/8/layout/default"/>
    <dgm:cxn modelId="{9C6E9544-81E6-4335-BC63-288CB63AF4D9}" type="presOf" srcId="{ED884480-BBF7-41F2-9E02-2072CB17A86B}" destId="{483C7363-8982-4F0B-B001-1DE35F33CDE2}" srcOrd="0" destOrd="0" presId="urn:microsoft.com/office/officeart/2005/8/layout/default"/>
    <dgm:cxn modelId="{C01C704E-DE41-4CD5-9EC3-998BE22A4C09}" type="presOf" srcId="{B5E61466-96BB-41F0-951C-A2ECFD376621}" destId="{699F3BB3-DEF8-4753-B6D3-787A7592D157}" srcOrd="0" destOrd="0" presId="urn:microsoft.com/office/officeart/2005/8/layout/default"/>
    <dgm:cxn modelId="{E3B69456-D387-4419-A59C-79978963C4C4}" type="presOf" srcId="{48D4318F-02DA-487F-B218-623AE929CFAA}" destId="{540ABC38-3DCA-4FAB-B389-E9451B8223E7}" srcOrd="0" destOrd="0" presId="urn:microsoft.com/office/officeart/2005/8/layout/default"/>
    <dgm:cxn modelId="{67F6A458-8D96-4702-A005-5F3767489B43}" type="presOf" srcId="{C4FFF780-241F-4DB5-8D73-9EA43E5D1D4E}" destId="{33BECB69-DAA4-4CB3-A553-92D414C84313}" srcOrd="0" destOrd="0" presId="urn:microsoft.com/office/officeart/2005/8/layout/default"/>
    <dgm:cxn modelId="{459C8C99-8814-4B24-BD6A-37C3E8091D53}" srcId="{B5E61466-96BB-41F0-951C-A2ECFD376621}" destId="{ED884480-BBF7-41F2-9E02-2072CB17A86B}" srcOrd="0" destOrd="0" parTransId="{C51E9304-1650-46B9-B154-B41FED262068}" sibTransId="{18F1A6D5-267D-48A8-B551-AFC3BA8D63E7}"/>
    <dgm:cxn modelId="{45DDE0B6-C7DE-41BD-9FD1-29A8407AEB3E}" srcId="{B5E61466-96BB-41F0-951C-A2ECFD376621}" destId="{B2090A02-42F9-4B56-B342-D0D164467BB4}" srcOrd="1" destOrd="0" parTransId="{F55F4D7C-7D63-4795-9088-F0BD087A6812}" sibTransId="{019A4105-0CDA-4B06-A4ED-6BBA440D8FFD}"/>
    <dgm:cxn modelId="{EC8F6AD4-FED6-41C3-B3F6-401C22149AE3}" srcId="{B5E61466-96BB-41F0-951C-A2ECFD376621}" destId="{48D4318F-02DA-487F-B218-623AE929CFAA}" srcOrd="2" destOrd="0" parTransId="{E57073BA-0653-4FF6-9BEF-5CA882153C77}" sibTransId="{29D7CFB8-8178-4F8D-AD2C-833B6471C248}"/>
    <dgm:cxn modelId="{7CE595F3-6C5C-4EED-8066-35414FBC15F9}" type="presOf" srcId="{F0DFCC48-BCBD-4F0A-BA4B-F2FCDCD4CB1D}" destId="{78EC4ED6-C0C4-4D42-A53F-2A6B2F91093F}" srcOrd="0" destOrd="0" presId="urn:microsoft.com/office/officeart/2005/8/layout/default"/>
    <dgm:cxn modelId="{98D86870-35FB-4CCD-A646-2A1103BC6D2E}" type="presParOf" srcId="{699F3BB3-DEF8-4753-B6D3-787A7592D157}" destId="{483C7363-8982-4F0B-B001-1DE35F33CDE2}" srcOrd="0" destOrd="0" presId="urn:microsoft.com/office/officeart/2005/8/layout/default"/>
    <dgm:cxn modelId="{FBF69B68-89AE-4EAA-8BA7-375C65A3E0DE}" type="presParOf" srcId="{699F3BB3-DEF8-4753-B6D3-787A7592D157}" destId="{E25765E5-81A1-45CC-A5A2-62A2A25C3D68}" srcOrd="1" destOrd="0" presId="urn:microsoft.com/office/officeart/2005/8/layout/default"/>
    <dgm:cxn modelId="{A8B3069B-8272-4C59-A71C-D2201C8075B7}" type="presParOf" srcId="{699F3BB3-DEF8-4753-B6D3-787A7592D157}" destId="{CA31CEF3-0A8D-4107-9086-7AB70FA7EE0E}" srcOrd="2" destOrd="0" presId="urn:microsoft.com/office/officeart/2005/8/layout/default"/>
    <dgm:cxn modelId="{34B921DF-27E5-49F4-B0C7-4A4823AA43E1}" type="presParOf" srcId="{699F3BB3-DEF8-4753-B6D3-787A7592D157}" destId="{83BD7C3B-DECE-4874-93A5-44CB321154AE}" srcOrd="3" destOrd="0" presId="urn:microsoft.com/office/officeart/2005/8/layout/default"/>
    <dgm:cxn modelId="{51449BC2-DED0-425E-916B-246F6C409F1F}" type="presParOf" srcId="{699F3BB3-DEF8-4753-B6D3-787A7592D157}" destId="{540ABC38-3DCA-4FAB-B389-E9451B8223E7}" srcOrd="4" destOrd="0" presId="urn:microsoft.com/office/officeart/2005/8/layout/default"/>
    <dgm:cxn modelId="{F3E172F4-B29D-4AB1-99BF-9A985CEA8AE4}" type="presParOf" srcId="{699F3BB3-DEF8-4753-B6D3-787A7592D157}" destId="{50B260AE-D25F-40A8-8F5B-FA6D6D3EF74B}" srcOrd="5" destOrd="0" presId="urn:microsoft.com/office/officeart/2005/8/layout/default"/>
    <dgm:cxn modelId="{77010995-768C-49F1-AF02-57B7E8D2A9ED}" type="presParOf" srcId="{699F3BB3-DEF8-4753-B6D3-787A7592D157}" destId="{78EC4ED6-C0C4-4D42-A53F-2A6B2F91093F}" srcOrd="6" destOrd="0" presId="urn:microsoft.com/office/officeart/2005/8/layout/default"/>
    <dgm:cxn modelId="{ACF856C1-58FA-4387-9AFE-C6FB2AEFF2A6}" type="presParOf" srcId="{699F3BB3-DEF8-4753-B6D3-787A7592D157}" destId="{36B058F4-22D2-418B-9D7E-C67BA93F74BF}" srcOrd="7" destOrd="0" presId="urn:microsoft.com/office/officeart/2005/8/layout/default"/>
    <dgm:cxn modelId="{2D681FF3-84B6-4AE9-9160-49BD60CC2312}" type="presParOf" srcId="{699F3BB3-DEF8-4753-B6D3-787A7592D157}" destId="{33BECB69-DAA4-4CB3-A553-92D414C8431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28D1A7-2286-4FBC-A978-340F5A66BAD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10AA1-2A35-4312-A246-AB78E26EA9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/>
            <a:t>Telangana has the architecture, in the form of mosques,tample,park mausoleums, monuments and palaces. In the winter temperature is suitable around 15-27 degree Celsius</a:t>
          </a:r>
          <a:endParaRPr lang="en-US" sz="1600"/>
        </a:p>
      </dgm:t>
    </dgm:pt>
    <dgm:pt modelId="{6DF8743E-44A7-4601-813E-9AC343755486}" type="parTrans" cxnId="{EB9A9F7A-91A0-4EC8-AE7A-CCFF318980BC}">
      <dgm:prSet/>
      <dgm:spPr/>
      <dgm:t>
        <a:bodyPr/>
        <a:lstStyle/>
        <a:p>
          <a:endParaRPr lang="en-US"/>
        </a:p>
      </dgm:t>
    </dgm:pt>
    <dgm:pt modelId="{75C1E8FB-9933-44D2-820C-AFE64970A8D2}" type="sibTrans" cxnId="{EB9A9F7A-91A0-4EC8-AE7A-CCFF318980BC}">
      <dgm:prSet/>
      <dgm:spPr/>
      <dgm:t>
        <a:bodyPr/>
        <a:lstStyle/>
        <a:p>
          <a:endParaRPr lang="en-US"/>
        </a:p>
      </dgm:t>
    </dgm:pt>
    <dgm:pt modelId="{AAA97F40-86A2-4A3A-84A1-0481E21C94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The winter months in telengana is November to February that is the best months for individuals for travel.</a:t>
          </a:r>
          <a:r>
            <a:rPr lang="en-US" sz="1600" b="0" i="0"/>
            <a:t> Telangana is mostly warm through the year except for a couple of months in winters. Most tourists visit Telangana during October to March.</a:t>
          </a:r>
          <a:endParaRPr lang="en-US" sz="1600"/>
        </a:p>
      </dgm:t>
    </dgm:pt>
    <dgm:pt modelId="{DA025769-00A0-4DF0-B8CD-65EDFE1DE875}" type="parTrans" cxnId="{F7471001-B014-4236-8A0C-8B547015FAA0}">
      <dgm:prSet/>
      <dgm:spPr/>
      <dgm:t>
        <a:bodyPr/>
        <a:lstStyle/>
        <a:p>
          <a:endParaRPr lang="en-US"/>
        </a:p>
      </dgm:t>
    </dgm:pt>
    <dgm:pt modelId="{9BD45073-FF14-4517-B0CA-A2CCD9D576DD}" type="sibTrans" cxnId="{F7471001-B014-4236-8A0C-8B547015FAA0}">
      <dgm:prSet/>
      <dgm:spPr/>
      <dgm:t>
        <a:bodyPr/>
        <a:lstStyle/>
        <a:p>
          <a:endParaRPr lang="en-US"/>
        </a:p>
      </dgm:t>
    </dgm:pt>
    <dgm:pt modelId="{D6A8C327-1026-40F3-AEA5-9D4824409D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Events and fair can be conduct in the winter season to attract tourism and according to the data the thourism activities are more in the month of september to february</a:t>
          </a:r>
        </a:p>
      </dgm:t>
    </dgm:pt>
    <dgm:pt modelId="{EDC1A8F3-2BD0-40F4-B5E4-BCE159339064}" type="parTrans" cxnId="{4F0DF0EC-E57A-4673-982F-7E0DB5F1212B}">
      <dgm:prSet/>
      <dgm:spPr/>
      <dgm:t>
        <a:bodyPr/>
        <a:lstStyle/>
        <a:p>
          <a:endParaRPr lang="en-US"/>
        </a:p>
      </dgm:t>
    </dgm:pt>
    <dgm:pt modelId="{BD2C4352-A9F1-4723-AD75-C843E002C1B9}" type="sibTrans" cxnId="{4F0DF0EC-E57A-4673-982F-7E0DB5F1212B}">
      <dgm:prSet/>
      <dgm:spPr/>
      <dgm:t>
        <a:bodyPr/>
        <a:lstStyle/>
        <a:p>
          <a:endParaRPr lang="en-US"/>
        </a:p>
      </dgm:t>
    </dgm:pt>
    <dgm:pt modelId="{51077CFD-42BC-4980-8410-1CB12F49ADA9}" type="pres">
      <dgm:prSet presAssocID="{A328D1A7-2286-4FBC-A978-340F5A66BADC}" presName="root" presStyleCnt="0">
        <dgm:presLayoutVars>
          <dgm:dir/>
          <dgm:resizeHandles val="exact"/>
        </dgm:presLayoutVars>
      </dgm:prSet>
      <dgm:spPr/>
    </dgm:pt>
    <dgm:pt modelId="{FEC91F9B-A366-4B01-A805-AABB7DD183C1}" type="pres">
      <dgm:prSet presAssocID="{A0410AA1-2A35-4312-A246-AB78E26EA979}" presName="compNode" presStyleCnt="0"/>
      <dgm:spPr/>
    </dgm:pt>
    <dgm:pt modelId="{5765C60E-1A87-4DC0-AB9D-57D2E99661FA}" type="pres">
      <dgm:prSet presAssocID="{A0410AA1-2A35-4312-A246-AB78E26EA9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6D2EA583-13E7-48D3-95FB-8E68C69A61B8}" type="pres">
      <dgm:prSet presAssocID="{A0410AA1-2A35-4312-A246-AB78E26EA979}" presName="spaceRect" presStyleCnt="0"/>
      <dgm:spPr/>
    </dgm:pt>
    <dgm:pt modelId="{F5D45EF3-2188-4BE8-BD14-FED8422F0BFF}" type="pres">
      <dgm:prSet presAssocID="{A0410AA1-2A35-4312-A246-AB78E26EA979}" presName="textRect" presStyleLbl="revTx" presStyleIdx="0" presStyleCnt="3">
        <dgm:presLayoutVars>
          <dgm:chMax val="1"/>
          <dgm:chPref val="1"/>
        </dgm:presLayoutVars>
      </dgm:prSet>
      <dgm:spPr/>
    </dgm:pt>
    <dgm:pt modelId="{8655069F-ADDA-4677-8E79-6BD74619D5FA}" type="pres">
      <dgm:prSet presAssocID="{75C1E8FB-9933-44D2-820C-AFE64970A8D2}" presName="sibTrans" presStyleCnt="0"/>
      <dgm:spPr/>
    </dgm:pt>
    <dgm:pt modelId="{7245C1AC-D742-49FD-8C68-CD2C89F623D4}" type="pres">
      <dgm:prSet presAssocID="{AAA97F40-86A2-4A3A-84A1-0481E21C94CC}" presName="compNode" presStyleCnt="0"/>
      <dgm:spPr/>
    </dgm:pt>
    <dgm:pt modelId="{514B2173-492E-401B-8FC3-302FE4BD2B6E}" type="pres">
      <dgm:prSet presAssocID="{AAA97F40-86A2-4A3A-84A1-0481E21C94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06D88760-C441-4B6A-A3BE-3E6F13EAA5D8}" type="pres">
      <dgm:prSet presAssocID="{AAA97F40-86A2-4A3A-84A1-0481E21C94CC}" presName="spaceRect" presStyleCnt="0"/>
      <dgm:spPr/>
    </dgm:pt>
    <dgm:pt modelId="{24A47A15-A55A-4BED-A1B2-4A58AC9BE4E2}" type="pres">
      <dgm:prSet presAssocID="{AAA97F40-86A2-4A3A-84A1-0481E21C94CC}" presName="textRect" presStyleLbl="revTx" presStyleIdx="1" presStyleCnt="3">
        <dgm:presLayoutVars>
          <dgm:chMax val="1"/>
          <dgm:chPref val="1"/>
        </dgm:presLayoutVars>
      </dgm:prSet>
      <dgm:spPr/>
    </dgm:pt>
    <dgm:pt modelId="{7D69BF5A-F44D-4DF8-BA2C-0B5DF41E2E38}" type="pres">
      <dgm:prSet presAssocID="{9BD45073-FF14-4517-B0CA-A2CCD9D576DD}" presName="sibTrans" presStyleCnt="0"/>
      <dgm:spPr/>
    </dgm:pt>
    <dgm:pt modelId="{BB84B21D-07C5-4A29-AA5C-306719542142}" type="pres">
      <dgm:prSet presAssocID="{D6A8C327-1026-40F3-AEA5-9D4824409D40}" presName="compNode" presStyleCnt="0"/>
      <dgm:spPr/>
    </dgm:pt>
    <dgm:pt modelId="{18A1B8DD-C72B-400A-AA9B-F15920C13AA4}" type="pres">
      <dgm:prSet presAssocID="{D6A8C327-1026-40F3-AEA5-9D4824409D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2889A7F6-5A58-443D-8B7D-0A5CF3F988EE}" type="pres">
      <dgm:prSet presAssocID="{D6A8C327-1026-40F3-AEA5-9D4824409D40}" presName="spaceRect" presStyleCnt="0"/>
      <dgm:spPr/>
    </dgm:pt>
    <dgm:pt modelId="{370547CF-FE4C-48A7-A4CB-1D6E1F3C1BD8}" type="pres">
      <dgm:prSet presAssocID="{D6A8C327-1026-40F3-AEA5-9D4824409D4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7471001-B014-4236-8A0C-8B547015FAA0}" srcId="{A328D1A7-2286-4FBC-A978-340F5A66BADC}" destId="{AAA97F40-86A2-4A3A-84A1-0481E21C94CC}" srcOrd="1" destOrd="0" parTransId="{DA025769-00A0-4DF0-B8CD-65EDFE1DE875}" sibTransId="{9BD45073-FF14-4517-B0CA-A2CCD9D576DD}"/>
    <dgm:cxn modelId="{1A6DDF06-4E19-42A2-9DA2-D32DCFBBBA4A}" type="presOf" srcId="{D6A8C327-1026-40F3-AEA5-9D4824409D40}" destId="{370547CF-FE4C-48A7-A4CB-1D6E1F3C1BD8}" srcOrd="0" destOrd="0" presId="urn:microsoft.com/office/officeart/2018/2/layout/IconLabelList"/>
    <dgm:cxn modelId="{E31F8411-210C-4E0C-BF75-8C9932D1F679}" type="presOf" srcId="{AAA97F40-86A2-4A3A-84A1-0481E21C94CC}" destId="{24A47A15-A55A-4BED-A1B2-4A58AC9BE4E2}" srcOrd="0" destOrd="0" presId="urn:microsoft.com/office/officeart/2018/2/layout/IconLabelList"/>
    <dgm:cxn modelId="{EB9A9F7A-91A0-4EC8-AE7A-CCFF318980BC}" srcId="{A328D1A7-2286-4FBC-A978-340F5A66BADC}" destId="{A0410AA1-2A35-4312-A246-AB78E26EA979}" srcOrd="0" destOrd="0" parTransId="{6DF8743E-44A7-4601-813E-9AC343755486}" sibTransId="{75C1E8FB-9933-44D2-820C-AFE64970A8D2}"/>
    <dgm:cxn modelId="{5AE5DDCC-F772-40E8-8FA8-3A1811D0E793}" type="presOf" srcId="{A328D1A7-2286-4FBC-A978-340F5A66BADC}" destId="{51077CFD-42BC-4980-8410-1CB12F49ADA9}" srcOrd="0" destOrd="0" presId="urn:microsoft.com/office/officeart/2018/2/layout/IconLabelList"/>
    <dgm:cxn modelId="{9C509ADD-B266-4340-A9F9-6F5416D3F6BB}" type="presOf" srcId="{A0410AA1-2A35-4312-A246-AB78E26EA979}" destId="{F5D45EF3-2188-4BE8-BD14-FED8422F0BFF}" srcOrd="0" destOrd="0" presId="urn:microsoft.com/office/officeart/2018/2/layout/IconLabelList"/>
    <dgm:cxn modelId="{4F0DF0EC-E57A-4673-982F-7E0DB5F1212B}" srcId="{A328D1A7-2286-4FBC-A978-340F5A66BADC}" destId="{D6A8C327-1026-40F3-AEA5-9D4824409D40}" srcOrd="2" destOrd="0" parTransId="{EDC1A8F3-2BD0-40F4-B5E4-BCE159339064}" sibTransId="{BD2C4352-A9F1-4723-AD75-C843E002C1B9}"/>
    <dgm:cxn modelId="{E426A7E1-621F-4834-A9C2-6ECA0DEE8CF5}" type="presParOf" srcId="{51077CFD-42BC-4980-8410-1CB12F49ADA9}" destId="{FEC91F9B-A366-4B01-A805-AABB7DD183C1}" srcOrd="0" destOrd="0" presId="urn:microsoft.com/office/officeart/2018/2/layout/IconLabelList"/>
    <dgm:cxn modelId="{64A4E5E3-0663-4E1A-8E7B-923C89361307}" type="presParOf" srcId="{FEC91F9B-A366-4B01-A805-AABB7DD183C1}" destId="{5765C60E-1A87-4DC0-AB9D-57D2E99661FA}" srcOrd="0" destOrd="0" presId="urn:microsoft.com/office/officeart/2018/2/layout/IconLabelList"/>
    <dgm:cxn modelId="{133C8B09-F2E7-46F7-B7DC-D925B8922A02}" type="presParOf" srcId="{FEC91F9B-A366-4B01-A805-AABB7DD183C1}" destId="{6D2EA583-13E7-48D3-95FB-8E68C69A61B8}" srcOrd="1" destOrd="0" presId="urn:microsoft.com/office/officeart/2018/2/layout/IconLabelList"/>
    <dgm:cxn modelId="{071FB5EA-73DC-4ABA-B285-B6C6FDA0E50B}" type="presParOf" srcId="{FEC91F9B-A366-4B01-A805-AABB7DD183C1}" destId="{F5D45EF3-2188-4BE8-BD14-FED8422F0BFF}" srcOrd="2" destOrd="0" presId="urn:microsoft.com/office/officeart/2018/2/layout/IconLabelList"/>
    <dgm:cxn modelId="{FC8D2EE5-BDCC-488F-A6FB-C908F794E827}" type="presParOf" srcId="{51077CFD-42BC-4980-8410-1CB12F49ADA9}" destId="{8655069F-ADDA-4677-8E79-6BD74619D5FA}" srcOrd="1" destOrd="0" presId="urn:microsoft.com/office/officeart/2018/2/layout/IconLabelList"/>
    <dgm:cxn modelId="{739D22E8-BB28-47D4-A87B-F82C86DABB73}" type="presParOf" srcId="{51077CFD-42BC-4980-8410-1CB12F49ADA9}" destId="{7245C1AC-D742-49FD-8C68-CD2C89F623D4}" srcOrd="2" destOrd="0" presId="urn:microsoft.com/office/officeart/2018/2/layout/IconLabelList"/>
    <dgm:cxn modelId="{561C6D24-85D8-4283-8715-9DDE258C2665}" type="presParOf" srcId="{7245C1AC-D742-49FD-8C68-CD2C89F623D4}" destId="{514B2173-492E-401B-8FC3-302FE4BD2B6E}" srcOrd="0" destOrd="0" presId="urn:microsoft.com/office/officeart/2018/2/layout/IconLabelList"/>
    <dgm:cxn modelId="{65BE1165-E905-4760-BE43-250BA302B478}" type="presParOf" srcId="{7245C1AC-D742-49FD-8C68-CD2C89F623D4}" destId="{06D88760-C441-4B6A-A3BE-3E6F13EAA5D8}" srcOrd="1" destOrd="0" presId="urn:microsoft.com/office/officeart/2018/2/layout/IconLabelList"/>
    <dgm:cxn modelId="{171F0DDA-44BC-48A4-9F9A-43CE5D1A5F25}" type="presParOf" srcId="{7245C1AC-D742-49FD-8C68-CD2C89F623D4}" destId="{24A47A15-A55A-4BED-A1B2-4A58AC9BE4E2}" srcOrd="2" destOrd="0" presId="urn:microsoft.com/office/officeart/2018/2/layout/IconLabelList"/>
    <dgm:cxn modelId="{05517AA2-2686-4D60-B808-9FA88BEE824A}" type="presParOf" srcId="{51077CFD-42BC-4980-8410-1CB12F49ADA9}" destId="{7D69BF5A-F44D-4DF8-BA2C-0B5DF41E2E38}" srcOrd="3" destOrd="0" presId="urn:microsoft.com/office/officeart/2018/2/layout/IconLabelList"/>
    <dgm:cxn modelId="{EFE8E043-2FC7-47A9-AE70-754B59B0A690}" type="presParOf" srcId="{51077CFD-42BC-4980-8410-1CB12F49ADA9}" destId="{BB84B21D-07C5-4A29-AA5C-306719542142}" srcOrd="4" destOrd="0" presId="urn:microsoft.com/office/officeart/2018/2/layout/IconLabelList"/>
    <dgm:cxn modelId="{03866F74-E1A3-42CE-A383-B91F2882FFE7}" type="presParOf" srcId="{BB84B21D-07C5-4A29-AA5C-306719542142}" destId="{18A1B8DD-C72B-400A-AA9B-F15920C13AA4}" srcOrd="0" destOrd="0" presId="urn:microsoft.com/office/officeart/2018/2/layout/IconLabelList"/>
    <dgm:cxn modelId="{4282A6E4-EA50-41EA-958C-4CAA922B94C7}" type="presParOf" srcId="{BB84B21D-07C5-4A29-AA5C-306719542142}" destId="{2889A7F6-5A58-443D-8B7D-0A5CF3F988EE}" srcOrd="1" destOrd="0" presId="urn:microsoft.com/office/officeart/2018/2/layout/IconLabelList"/>
    <dgm:cxn modelId="{708C36FE-015E-4913-984F-1E92574FC3F0}" type="presParOf" srcId="{BB84B21D-07C5-4A29-AA5C-306719542142}" destId="{370547CF-FE4C-48A7-A4CB-1D6E1F3C1BD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C7363-8982-4F0B-B001-1DE35F33CDE2}">
      <dsp:nvSpPr>
        <dsp:cNvPr id="0" name=""/>
        <dsp:cNvSpPr/>
      </dsp:nvSpPr>
      <dsp:spPr>
        <a:xfrm>
          <a:off x="0" y="93057"/>
          <a:ext cx="3005666" cy="18033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1" kern="1200"/>
            <a:t>Competition on Documentations</a:t>
          </a:r>
          <a:endParaRPr lang="en-US" sz="2800" kern="1200"/>
        </a:p>
      </dsp:txBody>
      <dsp:txXfrm>
        <a:off x="0" y="93057"/>
        <a:ext cx="3005666" cy="1803399"/>
      </dsp:txXfrm>
    </dsp:sp>
    <dsp:sp modelId="{CA31CEF3-0A8D-4107-9086-7AB70FA7EE0E}">
      <dsp:nvSpPr>
        <dsp:cNvPr id="0" name=""/>
        <dsp:cNvSpPr/>
      </dsp:nvSpPr>
      <dsp:spPr>
        <a:xfrm>
          <a:off x="3306233" y="93057"/>
          <a:ext cx="3005666" cy="18033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1" kern="1200"/>
            <a:t>India Evenings &amp; Road shows</a:t>
          </a:r>
          <a:endParaRPr lang="en-US" sz="2800" kern="1200"/>
        </a:p>
      </dsp:txBody>
      <dsp:txXfrm>
        <a:off x="3306233" y="93057"/>
        <a:ext cx="3005666" cy="1803399"/>
      </dsp:txXfrm>
    </dsp:sp>
    <dsp:sp modelId="{540ABC38-3DCA-4FAB-B389-E9451B8223E7}">
      <dsp:nvSpPr>
        <dsp:cNvPr id="0" name=""/>
        <dsp:cNvSpPr/>
      </dsp:nvSpPr>
      <dsp:spPr>
        <a:xfrm>
          <a:off x="6612466" y="93057"/>
          <a:ext cx="3005666" cy="18033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1" kern="1200"/>
            <a:t>Event to promote local culture and post online</a:t>
          </a:r>
          <a:endParaRPr lang="en-US" sz="2800" kern="1200"/>
        </a:p>
      </dsp:txBody>
      <dsp:txXfrm>
        <a:off x="6612466" y="93057"/>
        <a:ext cx="3005666" cy="1803399"/>
      </dsp:txXfrm>
    </dsp:sp>
    <dsp:sp modelId="{78EC4ED6-C0C4-4D42-A53F-2A6B2F91093F}">
      <dsp:nvSpPr>
        <dsp:cNvPr id="0" name=""/>
        <dsp:cNvSpPr/>
      </dsp:nvSpPr>
      <dsp:spPr>
        <a:xfrm>
          <a:off x="1653116" y="2197024"/>
          <a:ext cx="3005666" cy="18033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1" kern="1200"/>
            <a:t>Cleaning competition</a:t>
          </a:r>
          <a:endParaRPr lang="en-US" sz="2800" kern="1200"/>
        </a:p>
      </dsp:txBody>
      <dsp:txXfrm>
        <a:off x="1653116" y="2197024"/>
        <a:ext cx="3005666" cy="1803399"/>
      </dsp:txXfrm>
    </dsp:sp>
    <dsp:sp modelId="{33BECB69-DAA4-4CB3-A553-92D414C84313}">
      <dsp:nvSpPr>
        <dsp:cNvPr id="0" name=""/>
        <dsp:cNvSpPr/>
      </dsp:nvSpPr>
      <dsp:spPr>
        <a:xfrm>
          <a:off x="4959349" y="2197024"/>
          <a:ext cx="3005666" cy="18033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1" kern="1200"/>
            <a:t>Fair and festivals</a:t>
          </a:r>
          <a:endParaRPr lang="en-US" sz="2800" kern="1200"/>
        </a:p>
      </dsp:txBody>
      <dsp:txXfrm>
        <a:off x="4959349" y="2197024"/>
        <a:ext cx="3005666" cy="1803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5C60E-1A87-4DC0-AB9D-57D2E99661FA}">
      <dsp:nvSpPr>
        <dsp:cNvPr id="0" name=""/>
        <dsp:cNvSpPr/>
      </dsp:nvSpPr>
      <dsp:spPr>
        <a:xfrm>
          <a:off x="813549" y="407276"/>
          <a:ext cx="975923" cy="9759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45EF3-2188-4BE8-BD14-FED8422F0BFF}">
      <dsp:nvSpPr>
        <dsp:cNvPr id="0" name=""/>
        <dsp:cNvSpPr/>
      </dsp:nvSpPr>
      <dsp:spPr>
        <a:xfrm>
          <a:off x="217151" y="2038825"/>
          <a:ext cx="2168719" cy="2738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Telangana has the architecture, in the form of mosques,tample,park mausoleums, monuments and palaces. In the winter temperature is suitable around 15-27 degree Celsius</a:t>
          </a:r>
          <a:endParaRPr lang="en-US" sz="1600" kern="1200"/>
        </a:p>
      </dsp:txBody>
      <dsp:txXfrm>
        <a:off x="217151" y="2038825"/>
        <a:ext cx="2168719" cy="2738759"/>
      </dsp:txXfrm>
    </dsp:sp>
    <dsp:sp modelId="{514B2173-492E-401B-8FC3-302FE4BD2B6E}">
      <dsp:nvSpPr>
        <dsp:cNvPr id="0" name=""/>
        <dsp:cNvSpPr/>
      </dsp:nvSpPr>
      <dsp:spPr>
        <a:xfrm>
          <a:off x="3361794" y="407276"/>
          <a:ext cx="975923" cy="9759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47A15-A55A-4BED-A1B2-4A58AC9BE4E2}">
      <dsp:nvSpPr>
        <dsp:cNvPr id="0" name=""/>
        <dsp:cNvSpPr/>
      </dsp:nvSpPr>
      <dsp:spPr>
        <a:xfrm>
          <a:off x="2765396" y="2038825"/>
          <a:ext cx="2168719" cy="2738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winter months in telengana is November to February that is the best months for individuals for travel.</a:t>
          </a:r>
          <a:r>
            <a:rPr lang="en-US" sz="1600" b="0" i="0" kern="1200"/>
            <a:t> Telangana is mostly warm through the year except for a couple of months in winters. Most tourists visit Telangana during October to March.</a:t>
          </a:r>
          <a:endParaRPr lang="en-US" sz="1600" kern="1200"/>
        </a:p>
      </dsp:txBody>
      <dsp:txXfrm>
        <a:off x="2765396" y="2038825"/>
        <a:ext cx="2168719" cy="2738759"/>
      </dsp:txXfrm>
    </dsp:sp>
    <dsp:sp modelId="{18A1B8DD-C72B-400A-AA9B-F15920C13AA4}">
      <dsp:nvSpPr>
        <dsp:cNvPr id="0" name=""/>
        <dsp:cNvSpPr/>
      </dsp:nvSpPr>
      <dsp:spPr>
        <a:xfrm>
          <a:off x="5910040" y="407276"/>
          <a:ext cx="975923" cy="9759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547CF-FE4C-48A7-A4CB-1D6E1F3C1BD8}">
      <dsp:nvSpPr>
        <dsp:cNvPr id="0" name=""/>
        <dsp:cNvSpPr/>
      </dsp:nvSpPr>
      <dsp:spPr>
        <a:xfrm>
          <a:off x="5313642" y="2038825"/>
          <a:ext cx="2168719" cy="2738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Events and fair can be conduct in the winter season to attract tourism and according to the data the thourism activities are more in the month of september to february</a:t>
          </a:r>
        </a:p>
      </dsp:txBody>
      <dsp:txXfrm>
        <a:off x="5313642" y="2038825"/>
        <a:ext cx="2168719" cy="2738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4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787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5321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782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831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997380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83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214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735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9518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559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3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44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0287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5263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8115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0817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7460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09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7350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010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98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2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253328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1182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042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971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92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4106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0645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3214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5928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349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9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9178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5631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952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9488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4491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3982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032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384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1290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222410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31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170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046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8059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5857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2518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1427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150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2862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8058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1114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05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7030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368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5337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4722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1707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1489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5143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4401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6971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1920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23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1328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39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1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68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2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600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95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9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13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26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88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6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29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91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79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CCDF-43E4-A7EA-E915-847F8E70D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1B8D6-19A9-F112-0F3B-E398E134B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6089F-DBC2-88F4-12E9-C03551DD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9A01A-39A9-036B-5694-B21DEE226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0059B-D295-60BF-AEC7-9BB52757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1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55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42FA-FE01-AEED-49F0-088A829A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6B1A-8F36-BAA4-E597-F1AECCDD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1A504-EDD5-D457-FC70-9FF24644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3FAA6-1DB7-4A2C-B984-5189B9A2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9E295-1355-9D27-61A3-0D5BB0D8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0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FE72-552E-F380-4EA0-EBD9A67E6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23085-672A-B76F-9C49-671F6C9F5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95BF8-3DC9-CBBF-0978-B123DEC4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36A13-4F8A-D49B-1726-7ACAD0A2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F21DB-A57B-82BB-D99D-4A22549D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69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CFB8-4B1A-7AD4-4725-596628EE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1854-0369-CC7E-DBD2-F4F6CB82C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125C6-A3E6-C41E-8EBF-F42D73B6F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4440D-7EF0-553E-38C8-FB2A110A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1C68F-A98B-689B-74C6-EC77B1EF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CE27D-F151-810C-1251-4277DC17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78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B992-3E86-0FC7-75AF-50CB81FF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78D7B-3D5E-BFC2-E5EE-EDCB79ED2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7188E-46D0-AA9A-F25E-771E20A98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FFEC2-93A5-3DF4-523E-9CCD2C016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D23E8-DC8E-E268-4EC8-876ABAC1F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E52A0B-4A52-CEB7-C461-FD67F360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BB006-272F-AE39-94F5-675990EF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B2C6B9-B27B-A3A7-3181-A8E1299E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015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914D-FCE9-11B0-7B74-DDDA76C9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22C9D3-A783-5B10-10B8-0E7F77C6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80C4F-226A-9E1D-4F2A-93DC3992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DD77E-B620-6C83-E02D-DE435D6A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2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46724-33D1-D7D3-73ED-E8CE95FA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F261B-2F06-BC3F-FDAB-5F476F20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0EBEB-CAD4-E182-D7DA-E89DDF2C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372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F8D7-579C-E5DD-585A-2C867D4F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BFB5-FEFC-ADBC-636A-CD874E3F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4FB6C-BBD1-724B-D7B6-B8E4A8CE8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18358-22AF-7F5A-36BF-EA8C7055F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6BD7D-655D-0002-AF8C-B03E49AA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FDC27-2501-DE0E-C57E-9304A052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50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BF05-5D12-B561-6AC8-B6114C98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F8A66-9F75-020B-0D43-F354C4DBA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17B0F-1EEB-C404-2E36-044EE5893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AEF95-2580-CBAC-4917-7D2631CC8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61151-809D-E1C8-FA2B-314CDF3B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96AC4-F339-62D3-5AB0-157822CF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967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856D-23C9-5155-F93E-95C95FEB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E18E2-A352-BD42-A5E4-A1AFFCFD2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A482-8BAA-1EC5-6F8A-E128958F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E0493-9F90-A3A8-626A-DF043118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2838A-4794-C741-C8C0-10D9DAF7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47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8CFD8F-9392-0525-C066-7A37257BD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5DD01-7002-203C-3384-A84086D0A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70639-AC31-85BE-2055-EA19CC46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61DB4-5167-0C01-DD16-4C24B6F6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FC705-B4BA-0555-76DE-E5C17F7E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5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38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49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060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0190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094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631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3312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196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557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41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20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6357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023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466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48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0149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502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305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422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462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43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466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834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548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01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962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25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9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5153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511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32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089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43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53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548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93007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54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445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99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50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874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507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381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874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590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733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11434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4928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852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535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182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1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36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661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87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4577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383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743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076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049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127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338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1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image" Target="../media/image15.jpg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1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19" Type="http://schemas.openxmlformats.org/officeDocument/2006/relationships/image" Target="../media/image18.jpeg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61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  <p:sldLayoutId id="2147484038" r:id="rId16"/>
    <p:sldLayoutId id="21474840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2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17" r:id="rId13"/>
    <p:sldLayoutId id="2147484218" r:id="rId14"/>
    <p:sldLayoutId id="2147484219" r:id="rId15"/>
    <p:sldLayoutId id="2147484220" r:id="rId16"/>
    <p:sldLayoutId id="21474842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EFD86-A81B-94FA-730E-CAD74529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478D8-0723-E67B-9DB8-C225D3D51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0635C-7E89-68D9-2DFB-E04045547B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2B494-B634-1D03-24C0-A288F6354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D8464-50DD-A859-B27F-3FB835530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2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5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  <p:sldLayoutId id="2147484107" r:id="rId13"/>
    <p:sldLayoutId id="2147484108" r:id="rId14"/>
    <p:sldLayoutId id="2147484109" r:id="rId15"/>
    <p:sldLayoutId id="2147484110" r:id="rId16"/>
    <p:sldLayoutId id="214748411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5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  <p:sldLayoutId id="2147484125" r:id="rId13"/>
    <p:sldLayoutId id="2147484126" r:id="rId14"/>
    <p:sldLayoutId id="2147484127" r:id="rId15"/>
    <p:sldLayoutId id="21474841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4145" r:id="rId16"/>
    <p:sldLayoutId id="2147484146" r:id="rId17"/>
    <p:sldLayoutId id="2147484147" r:id="rId18"/>
    <p:sldLayoutId id="214748414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0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  <p:sldLayoutId id="2147484162" r:id="rId13"/>
    <p:sldLayoutId id="2147484163" r:id="rId14"/>
    <p:sldLayoutId id="2147484164" r:id="rId15"/>
    <p:sldLayoutId id="2147484165" r:id="rId16"/>
    <p:sldLayoutId id="2147484166" r:id="rId17"/>
    <p:sldLayoutId id="214748416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6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  <p:sldLayoutId id="2147484180" r:id="rId12"/>
    <p:sldLayoutId id="2147484181" r:id="rId13"/>
    <p:sldLayoutId id="2147484182" r:id="rId14"/>
    <p:sldLayoutId id="2147484183" r:id="rId15"/>
    <p:sldLayoutId id="2147484184" r:id="rId16"/>
    <p:sldLayoutId id="21474841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39BB5-C647-4F08-A70D-2C17F90C2E6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96039-7857-47AF-B604-7A4C859D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63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  <p:sldLayoutId id="2147484198" r:id="rId12"/>
    <p:sldLayoutId id="2147484199" r:id="rId13"/>
    <p:sldLayoutId id="2147484200" r:id="rId14"/>
    <p:sldLayoutId id="2147484201" r:id="rId15"/>
    <p:sldLayoutId id="2147484202" r:id="rId16"/>
    <p:sldLayoutId id="21474842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0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stadium seats with a palm leaf&#10;&#10;Description automatically generated with medium confidence">
            <a:extLst>
              <a:ext uri="{FF2B5EF4-FFF2-40B4-BE49-F238E27FC236}">
                <a16:creationId xmlns:a16="http://schemas.microsoft.com/office/drawing/2014/main" id="{17726C5E-CF90-23D5-1559-A6B87346B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86D66-44C5-B51C-80CE-9A71CA8F2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 sz="7400">
                <a:solidFill>
                  <a:srgbClr val="FFFFFF"/>
                </a:solidFill>
              </a:rPr>
              <a:t>PROVIDE INSIGHTS FOR TELENGANA GOVERNMENT TOURISM DEPARTMENT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3459D-B64A-4B58-C56D-C2F5B9B97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3270" y="4389120"/>
            <a:ext cx="2805286" cy="1839402"/>
          </a:xfrm>
        </p:spPr>
        <p:txBody>
          <a:bodyPr>
            <a:normAutofit/>
          </a:bodyPr>
          <a:lstStyle/>
          <a:p>
            <a:r>
              <a:rPr lang="en-US" sz="1800" b="1">
                <a:solidFill>
                  <a:srgbClr val="FFFFFF"/>
                </a:solidFill>
              </a:rPr>
              <a:t>Presented by:-</a:t>
            </a:r>
          </a:p>
          <a:p>
            <a:r>
              <a:rPr lang="en-US" sz="1800" b="1">
                <a:solidFill>
                  <a:srgbClr val="FFFFFF"/>
                </a:solidFill>
              </a:rPr>
              <a:t>TARUN KUMAR YADAV</a:t>
            </a:r>
          </a:p>
          <a:p>
            <a:r>
              <a:rPr lang="en-US" sz="1800" b="1">
                <a:solidFill>
                  <a:srgbClr val="FFFFFF"/>
                </a:solidFill>
              </a:rPr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73825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F0B2-7178-21A6-9D10-63368C2B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88" y="145222"/>
            <a:ext cx="9263270" cy="65761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800" spc="-4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List</a:t>
            </a:r>
            <a:r>
              <a:rPr lang="en-US" sz="1800" spc="-55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the</a:t>
            </a:r>
            <a:r>
              <a:rPr lang="en-US" sz="180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top</a:t>
            </a:r>
            <a:r>
              <a:rPr lang="en-US" sz="1800" spc="-1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&amp;</a:t>
            </a:r>
            <a:r>
              <a:rPr lang="en-US" sz="180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bottom</a:t>
            </a:r>
            <a:r>
              <a:rPr lang="en-US" sz="180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5 districts based</a:t>
            </a:r>
            <a:r>
              <a:rPr lang="en-US" sz="1800" spc="-55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on</a:t>
            </a:r>
            <a:r>
              <a:rPr lang="en-US" sz="1800" spc="-5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‘population</a:t>
            </a:r>
            <a:r>
              <a:rPr lang="en-US" sz="180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to</a:t>
            </a:r>
            <a:r>
              <a:rPr lang="en-US" sz="1800" spc="-55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tourist footfall ratio*’ ratio in</a:t>
            </a:r>
            <a:r>
              <a:rPr lang="en-US" sz="1800" spc="-55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2019?</a:t>
            </a:r>
            <a:r>
              <a:rPr lang="en-US" sz="1800" spc="-5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br>
              <a:rPr lang="en-US" sz="1800" spc="-50">
                <a:solidFill>
                  <a:schemeClr val="accent3">
                    <a:lumMod val="75000"/>
                  </a:schemeClr>
                </a:solidFill>
                <a:effectLst/>
                <a:ea typeface="Arial" panose="020B0604020202020204" pitchFamily="34" charset="0"/>
              </a:rPr>
            </a:br>
            <a:endParaRPr lang="en-US" sz="180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05DEC6B-2F38-06BC-5705-C54A2FBEA81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57884961"/>
              </p:ext>
            </p:extLst>
          </p:nvPr>
        </p:nvGraphicFramePr>
        <p:xfrm>
          <a:off x="225425" y="3194050"/>
          <a:ext cx="4028523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85BDC6-0CB1-5529-CBC4-A7B0CB7765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1848327"/>
              </p:ext>
            </p:extLst>
          </p:nvPr>
        </p:nvGraphicFramePr>
        <p:xfrm>
          <a:off x="4359965" y="3275774"/>
          <a:ext cx="4028523" cy="3423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6F89A8-57BD-F051-1F3C-637ECDBB7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50728"/>
              </p:ext>
            </p:extLst>
          </p:nvPr>
        </p:nvGraphicFramePr>
        <p:xfrm>
          <a:off x="225288" y="636105"/>
          <a:ext cx="4028523" cy="2626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9714">
                  <a:extLst>
                    <a:ext uri="{9D8B030D-6E8A-4147-A177-3AD203B41FA5}">
                      <a16:colId xmlns:a16="http://schemas.microsoft.com/office/drawing/2014/main" val="4016639841"/>
                    </a:ext>
                  </a:extLst>
                </a:gridCol>
                <a:gridCol w="779714">
                  <a:extLst>
                    <a:ext uri="{9D8B030D-6E8A-4147-A177-3AD203B41FA5}">
                      <a16:colId xmlns:a16="http://schemas.microsoft.com/office/drawing/2014/main" val="2956005086"/>
                    </a:ext>
                  </a:extLst>
                </a:gridCol>
                <a:gridCol w="779714">
                  <a:extLst>
                    <a:ext uri="{9D8B030D-6E8A-4147-A177-3AD203B41FA5}">
                      <a16:colId xmlns:a16="http://schemas.microsoft.com/office/drawing/2014/main" val="1919961300"/>
                    </a:ext>
                  </a:extLst>
                </a:gridCol>
                <a:gridCol w="909667">
                  <a:extLst>
                    <a:ext uri="{9D8B030D-6E8A-4147-A177-3AD203B41FA5}">
                      <a16:colId xmlns:a16="http://schemas.microsoft.com/office/drawing/2014/main" val="2443734551"/>
                    </a:ext>
                  </a:extLst>
                </a:gridCol>
                <a:gridCol w="779714">
                  <a:extLst>
                    <a:ext uri="{9D8B030D-6E8A-4147-A177-3AD203B41FA5}">
                      <a16:colId xmlns:a16="http://schemas.microsoft.com/office/drawing/2014/main" val="3545104713"/>
                    </a:ext>
                  </a:extLst>
                </a:gridCol>
              </a:tblGrid>
              <a:tr h="554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F0"/>
                          </a:solidFill>
                          <a:effectLst/>
                        </a:rPr>
                        <a:t>district</a:t>
                      </a:r>
                      <a:endParaRPr lang="en-US" sz="12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F0"/>
                          </a:solidFill>
                          <a:effectLst/>
                        </a:rPr>
                        <a:t>domestic visitors</a:t>
                      </a:r>
                      <a:endParaRPr lang="en-US" sz="12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F0"/>
                          </a:solidFill>
                          <a:effectLst/>
                        </a:rPr>
                        <a:t>foreign visitors</a:t>
                      </a:r>
                      <a:endParaRPr lang="en-US" sz="12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F0"/>
                          </a:solidFill>
                          <a:effectLst/>
                        </a:rPr>
                        <a:t>population</a:t>
                      </a:r>
                      <a:endParaRPr lang="en-US" sz="12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F0"/>
                          </a:solidFill>
                          <a:effectLst/>
                        </a:rPr>
                        <a:t>total visitor/population</a:t>
                      </a:r>
                      <a:endParaRPr lang="en-US" sz="12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6351369"/>
                  </a:ext>
                </a:extLst>
              </a:tr>
              <a:tr h="201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Nalgonda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6401933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41752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153.3324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5405165"/>
                  </a:ext>
                </a:extLst>
              </a:tr>
              <a:tr h="3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Rajanna Sircilla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41763276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552037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75.65304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0627811"/>
                  </a:ext>
                </a:extLst>
              </a:tr>
              <a:tr h="3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Yadadri Bhongir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26893080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739448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36.36913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7047475"/>
                  </a:ext>
                </a:extLst>
              </a:tr>
              <a:tr h="3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Warangal (Urban)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30726603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1080858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28.43614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478230"/>
                  </a:ext>
                </a:extLst>
              </a:tr>
              <a:tr h="7188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Jayashankar Bhoopalpally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19632865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711434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27.59795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489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460C6A-F92F-BFBB-A048-E029D80C5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00885"/>
              </p:ext>
            </p:extLst>
          </p:nvPr>
        </p:nvGraphicFramePr>
        <p:xfrm>
          <a:off x="4359826" y="636106"/>
          <a:ext cx="4028522" cy="25413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9714">
                  <a:extLst>
                    <a:ext uri="{9D8B030D-6E8A-4147-A177-3AD203B41FA5}">
                      <a16:colId xmlns:a16="http://schemas.microsoft.com/office/drawing/2014/main" val="2585929066"/>
                    </a:ext>
                  </a:extLst>
                </a:gridCol>
                <a:gridCol w="779714">
                  <a:extLst>
                    <a:ext uri="{9D8B030D-6E8A-4147-A177-3AD203B41FA5}">
                      <a16:colId xmlns:a16="http://schemas.microsoft.com/office/drawing/2014/main" val="2015642713"/>
                    </a:ext>
                  </a:extLst>
                </a:gridCol>
                <a:gridCol w="779714">
                  <a:extLst>
                    <a:ext uri="{9D8B030D-6E8A-4147-A177-3AD203B41FA5}">
                      <a16:colId xmlns:a16="http://schemas.microsoft.com/office/drawing/2014/main" val="643618648"/>
                    </a:ext>
                  </a:extLst>
                </a:gridCol>
                <a:gridCol w="909666">
                  <a:extLst>
                    <a:ext uri="{9D8B030D-6E8A-4147-A177-3AD203B41FA5}">
                      <a16:colId xmlns:a16="http://schemas.microsoft.com/office/drawing/2014/main" val="321553619"/>
                    </a:ext>
                  </a:extLst>
                </a:gridCol>
                <a:gridCol w="779714">
                  <a:extLst>
                    <a:ext uri="{9D8B030D-6E8A-4147-A177-3AD203B41FA5}">
                      <a16:colId xmlns:a16="http://schemas.microsoft.com/office/drawing/2014/main" val="2852794041"/>
                    </a:ext>
                  </a:extLst>
                </a:gridCol>
              </a:tblGrid>
              <a:tr h="57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F0"/>
                          </a:solidFill>
                          <a:effectLst/>
                        </a:rPr>
                        <a:t>district</a:t>
                      </a:r>
                      <a:endParaRPr lang="en-US" sz="12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F0"/>
                          </a:solidFill>
                          <a:effectLst/>
                        </a:rPr>
                        <a:t>domestic visitors</a:t>
                      </a:r>
                      <a:endParaRPr lang="en-US" sz="12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F0"/>
                          </a:solidFill>
                          <a:effectLst/>
                        </a:rPr>
                        <a:t>foreign visitors</a:t>
                      </a:r>
                      <a:endParaRPr lang="en-US" sz="12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F0"/>
                          </a:solidFill>
                          <a:effectLst/>
                        </a:rPr>
                        <a:t>population</a:t>
                      </a:r>
                      <a:endParaRPr lang="en-US" sz="12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F0"/>
                          </a:solidFill>
                          <a:effectLst/>
                        </a:rPr>
                        <a:t>total visitor/population</a:t>
                      </a:r>
                      <a:endParaRPr lang="en-US" sz="12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3222598"/>
                  </a:ext>
                </a:extLst>
              </a:tr>
              <a:tr h="3373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Kamareddy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972625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0.001823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5325791"/>
                  </a:ext>
                </a:extLst>
              </a:tr>
              <a:tr h="3373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Peddapalli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56977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795332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0.071639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9426135"/>
                  </a:ext>
                </a:extLst>
              </a:tr>
              <a:tr h="3373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Nizamabad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116147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1571022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0.073934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6911735"/>
                  </a:ext>
                </a:extLst>
              </a:tr>
              <a:tr h="57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Komaram Bheem Asifabad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92734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515812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0.179783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0914588"/>
                  </a:ext>
                </a:extLst>
              </a:tr>
              <a:tr h="3849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Narayanapet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389250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1618416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0.240516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292727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050BDD-61A4-0A47-C2C0-71D18E4C88FA}"/>
              </a:ext>
            </a:extLst>
          </p:cNvPr>
          <p:cNvSpPr txBox="1"/>
          <p:nvPr/>
        </p:nvSpPr>
        <p:spPr>
          <a:xfrm>
            <a:off x="8494363" y="802834"/>
            <a:ext cx="3472212" cy="286232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Population of tourist footfall ratio is measure of how many visitors a district receives in comparison to its population. Population footfall ration is calculated by ratio of the total number of visitor and the total number of its population in a given year. A higher ratio is a good sign for particular district economy.</a:t>
            </a:r>
          </a:p>
        </p:txBody>
      </p:sp>
    </p:spTree>
    <p:extLst>
      <p:ext uri="{BB962C8B-B14F-4D97-AF65-F5344CB8AC3E}">
        <p14:creationId xmlns:p14="http://schemas.microsoft.com/office/powerpoint/2010/main" val="349828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4148-8AE9-7A81-DC9C-2680CA197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7809"/>
            <a:ext cx="10598426" cy="419431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2000"/>
              <a:t>Estimate the projected revenue  of Hyderabad in 2025 based on average spend of tourist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3ACDAF-4647-45FE-6AF9-B114B244D05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24941177"/>
              </p:ext>
            </p:extLst>
          </p:nvPr>
        </p:nvGraphicFramePr>
        <p:xfrm>
          <a:off x="450574" y="1020417"/>
          <a:ext cx="5023126" cy="3664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94A3CBB-ECDB-D207-5BA8-F2817EEF10A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0847824"/>
              </p:ext>
            </p:extLst>
          </p:nvPr>
        </p:nvGraphicFramePr>
        <p:xfrm>
          <a:off x="5641146" y="1020417"/>
          <a:ext cx="6100279" cy="3664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0699">
                  <a:extLst>
                    <a:ext uri="{9D8B030D-6E8A-4147-A177-3AD203B41FA5}">
                      <a16:colId xmlns:a16="http://schemas.microsoft.com/office/drawing/2014/main" val="161113759"/>
                    </a:ext>
                  </a:extLst>
                </a:gridCol>
                <a:gridCol w="1180699">
                  <a:extLst>
                    <a:ext uri="{9D8B030D-6E8A-4147-A177-3AD203B41FA5}">
                      <a16:colId xmlns:a16="http://schemas.microsoft.com/office/drawing/2014/main" val="116808516"/>
                    </a:ext>
                  </a:extLst>
                </a:gridCol>
                <a:gridCol w="1180699">
                  <a:extLst>
                    <a:ext uri="{9D8B030D-6E8A-4147-A177-3AD203B41FA5}">
                      <a16:colId xmlns:a16="http://schemas.microsoft.com/office/drawing/2014/main" val="3017361903"/>
                    </a:ext>
                  </a:extLst>
                </a:gridCol>
                <a:gridCol w="1377483">
                  <a:extLst>
                    <a:ext uri="{9D8B030D-6E8A-4147-A177-3AD203B41FA5}">
                      <a16:colId xmlns:a16="http://schemas.microsoft.com/office/drawing/2014/main" val="1153017269"/>
                    </a:ext>
                  </a:extLst>
                </a:gridCol>
                <a:gridCol w="1180699">
                  <a:extLst>
                    <a:ext uri="{9D8B030D-6E8A-4147-A177-3AD203B41FA5}">
                      <a16:colId xmlns:a16="http://schemas.microsoft.com/office/drawing/2014/main" val="1559375421"/>
                    </a:ext>
                  </a:extLst>
                </a:gridCol>
              </a:tblGrid>
              <a:tr h="9639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year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Sum of domestic visitors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Sum of foreign visitor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projected revenue domestic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projected revenue for foreign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6706804"/>
                  </a:ext>
                </a:extLst>
              </a:tr>
              <a:tr h="270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23394705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163631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9839959"/>
                  </a:ext>
                </a:extLst>
              </a:tr>
              <a:tr h="270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27160242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247179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1040827"/>
                  </a:ext>
                </a:extLst>
              </a:tr>
              <a:tr h="270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19543651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314788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23.5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6504958"/>
                  </a:ext>
                </a:extLst>
              </a:tr>
              <a:tr h="270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13802362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319300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5503604"/>
                  </a:ext>
                </a:extLst>
              </a:tr>
              <a:tr h="270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11638152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394878.5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985262"/>
                  </a:ext>
                </a:extLst>
              </a:tr>
              <a:tr h="270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9813289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430939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4701625"/>
                  </a:ext>
                </a:extLst>
              </a:tr>
              <a:tr h="270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8274566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470984.3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8533961"/>
                  </a:ext>
                </a:extLst>
              </a:tr>
              <a:tr h="270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6977114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526803.8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3618225"/>
                  </a:ext>
                </a:extLst>
              </a:tr>
              <a:tr h="270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5883102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564856.6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3751996"/>
                  </a:ext>
                </a:extLst>
              </a:tr>
              <a:tr h="270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4960632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612789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172294"/>
                  </a:ext>
                </a:extLst>
              </a:tr>
            </a:tbl>
          </a:graphicData>
        </a:graphic>
      </p:graphicFrame>
      <p:pic>
        <p:nvPicPr>
          <p:cNvPr id="3" name="image293.jpeg">
            <a:extLst>
              <a:ext uri="{FF2B5EF4-FFF2-40B4-BE49-F238E27FC236}">
                <a16:creationId xmlns:a16="http://schemas.microsoft.com/office/drawing/2014/main" id="{ED51C84D-BAF2-C844-2134-CCDBB0860F7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4245" y="4684543"/>
            <a:ext cx="4107180" cy="1226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E40E5B-F349-2174-F706-3F0EAEA410FE}"/>
              </a:ext>
            </a:extLst>
          </p:cNvPr>
          <p:cNvSpPr txBox="1"/>
          <p:nvPr/>
        </p:nvSpPr>
        <p:spPr>
          <a:xfrm>
            <a:off x="583096" y="4903304"/>
            <a:ext cx="6520069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Projected revenue for Hyderabad in the year of 2025 is </a:t>
            </a:r>
          </a:p>
          <a:p>
            <a:r>
              <a:rPr lang="en-US"/>
              <a:t>For domestic visitors = 4 .96 million</a:t>
            </a:r>
          </a:p>
          <a:p>
            <a:r>
              <a:rPr lang="en-US"/>
              <a:t>For foreign visitors = 6.127 lakh</a:t>
            </a:r>
          </a:p>
        </p:txBody>
      </p:sp>
    </p:spTree>
    <p:extLst>
      <p:ext uri="{BB962C8B-B14F-4D97-AF65-F5344CB8AC3E}">
        <p14:creationId xmlns:p14="http://schemas.microsoft.com/office/powerpoint/2010/main" val="3991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527F-D896-00C7-EBE5-7A444021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664080"/>
            <a:ext cx="9875520" cy="445477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Projected population for Hyderabad in the year of 2025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47767F-4E1F-B064-BD51-4972931D26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091484"/>
              </p:ext>
            </p:extLst>
          </p:nvPr>
        </p:nvGraphicFramePr>
        <p:xfrm>
          <a:off x="520506" y="1153551"/>
          <a:ext cx="8131125" cy="5373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9735E0-C2A3-6AAE-DC88-2F5C73192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07937"/>
              </p:ext>
            </p:extLst>
          </p:nvPr>
        </p:nvGraphicFramePr>
        <p:xfrm>
          <a:off x="8510954" y="1927274"/>
          <a:ext cx="3390314" cy="33369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5179">
                  <a:extLst>
                    <a:ext uri="{9D8B030D-6E8A-4147-A177-3AD203B41FA5}">
                      <a16:colId xmlns:a16="http://schemas.microsoft.com/office/drawing/2014/main" val="3279969618"/>
                    </a:ext>
                  </a:extLst>
                </a:gridCol>
                <a:gridCol w="1754093">
                  <a:extLst>
                    <a:ext uri="{9D8B030D-6E8A-4147-A177-3AD203B41FA5}">
                      <a16:colId xmlns:a16="http://schemas.microsoft.com/office/drawing/2014/main" val="46508787"/>
                    </a:ext>
                  </a:extLst>
                </a:gridCol>
                <a:gridCol w="881042">
                  <a:extLst>
                    <a:ext uri="{9D8B030D-6E8A-4147-A177-3AD203B41FA5}">
                      <a16:colId xmlns:a16="http://schemas.microsoft.com/office/drawing/2014/main" val="4114069269"/>
                    </a:ext>
                  </a:extLst>
                </a:gridCol>
              </a:tblGrid>
              <a:tr h="48983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year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Sum of dromestic visitors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Sum of foreign0visitors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4685040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23394705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163631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1940486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27160242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247179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4469573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19543651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314788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9796083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13802362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319300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2077019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11638152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394878.5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7051310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9813289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430939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7660677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8274566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470984.25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2722358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6977114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526803.75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9596839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5883102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564856.63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2596066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4960632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612789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0147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02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A0EF-8A7F-9F07-2023-B637A472E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7261"/>
            <a:ext cx="9875520" cy="63555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2000"/>
              <a:t>Which district has the highest potential of tourism growth and what action telengana government can take?</a:t>
            </a:r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76C4B2D9-9C1B-A2B9-421D-48223CD6E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753172"/>
              </p:ext>
            </p:extLst>
          </p:nvPr>
        </p:nvGraphicFramePr>
        <p:xfrm>
          <a:off x="1143000" y="1160464"/>
          <a:ext cx="9875520" cy="2364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24">
            <a:extLst>
              <a:ext uri="{FF2B5EF4-FFF2-40B4-BE49-F238E27FC236}">
                <a16:creationId xmlns:a16="http://schemas.microsoft.com/office/drawing/2014/main" id="{B8C3A55E-69A6-29A0-0099-02C5C2FA4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6D5C602A-E542-A1E8-2C07-40118140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87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6D1B36F1-966B-22CF-2F7C-55A65A95A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5" y="54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A47B5358-75F7-F375-89D3-B0CBAD145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5" y="668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8">
            <a:extLst>
              <a:ext uri="{FF2B5EF4-FFF2-40B4-BE49-F238E27FC236}">
                <a16:creationId xmlns:a16="http://schemas.microsoft.com/office/drawing/2014/main" id="{53261E07-9029-3D71-0DF6-CBB06CF44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5" y="7889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C097A626-3FF5-9C53-1C31-2ACB9E171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5" y="9128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0">
            <a:extLst>
              <a:ext uri="{FF2B5EF4-FFF2-40B4-BE49-F238E27FC236}">
                <a16:creationId xmlns:a16="http://schemas.microsoft.com/office/drawing/2014/main" id="{963620F7-5997-90A5-3E66-5704E1A2F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5" y="1036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406BE-02A9-76EC-C3CB-508A2F28FA2F}"/>
              </a:ext>
            </a:extLst>
          </p:cNvPr>
          <p:cNvSpPr txBox="1"/>
          <p:nvPr/>
        </p:nvSpPr>
        <p:spPr>
          <a:xfrm>
            <a:off x="967409" y="3429000"/>
            <a:ext cx="1036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Action of government to increase tourism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>
                <a:solidFill>
                  <a:schemeClr val="accent4">
                    <a:lumMod val="75000"/>
                  </a:schemeClr>
                </a:soli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Creation of world class tourism related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4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Control the crime in major district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>
                <a:solidFill>
                  <a:schemeClr val="accent4">
                    <a:lumMod val="75000"/>
                  </a:schemeClr>
                </a:soli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Ease of doing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>
                <a:solidFill>
                  <a:schemeClr val="accent4">
                    <a:lumMod val="75000"/>
                  </a:schemeClr>
                </a:soli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Skill development</a:t>
            </a:r>
            <a:endParaRPr lang="en-US">
              <a:solidFill>
                <a:schemeClr val="accent4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589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EF93E5-82C4-B776-E67E-08CC89EF7B65}"/>
              </a:ext>
            </a:extLst>
          </p:cNvPr>
          <p:cNvSpPr txBox="1"/>
          <p:nvPr/>
        </p:nvSpPr>
        <p:spPr>
          <a:xfrm>
            <a:off x="6179229" y="685800"/>
            <a:ext cx="490345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762635" algn="l"/>
                <a:tab pos="763270" algn="l"/>
              </a:tabLst>
            </a:pPr>
            <a:r>
              <a:rPr lang="en-US" sz="3400" cap="all" spc="-5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    Cutural</a:t>
            </a:r>
            <a:r>
              <a:rPr lang="en-US" sz="3400" cap="all" spc="1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cap="all" spc="-5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3400" cap="all" spc="-35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cap="all" spc="-5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Corporate</a:t>
            </a:r>
            <a:r>
              <a:rPr lang="en-US" sz="3400" cap="all" spc="-1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cap="all" spc="-5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Events to</a:t>
            </a:r>
            <a:r>
              <a:rPr lang="en-US" sz="3400" cap="all" spc="-45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cap="all" spc="-5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boost</a:t>
            </a:r>
            <a:r>
              <a:rPr lang="en-US" sz="3400" cap="all" spc="1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cap="all" spc="-1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tourism</a:t>
            </a:r>
            <a:endParaRPr lang="en-US" sz="3400" cap="all" spc="-5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Illuminated San Francisco City Hall">
            <a:extLst>
              <a:ext uri="{FF2B5EF4-FFF2-40B4-BE49-F238E27FC236}">
                <a16:creationId xmlns:a16="http://schemas.microsoft.com/office/drawing/2014/main" id="{2976CE96-FB15-967F-A343-A5C572970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0" r="19010" b="-1"/>
          <a:stretch/>
        </p:blipFill>
        <p:spPr>
          <a:xfrm>
            <a:off x="404226" y="10"/>
            <a:ext cx="5312664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0769A-2266-E20C-7B59-ECFEB8A0D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089" y="2142066"/>
            <a:ext cx="4908593" cy="3232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>
              <a:spcBef>
                <a:spcPts val="235"/>
              </a:spcBef>
              <a:tabLst>
                <a:tab pos="991870" algn="l"/>
              </a:tabLst>
            </a:pPr>
            <a:r>
              <a:rPr lang="en-US" spc="-5"/>
              <a:t>What</a:t>
            </a:r>
            <a:r>
              <a:rPr lang="en-US" spc="-10"/>
              <a:t> </a:t>
            </a:r>
            <a:r>
              <a:rPr lang="en-US" spc="-5"/>
              <a:t>kind</a:t>
            </a:r>
            <a:r>
              <a:rPr lang="en-US" spc="-15"/>
              <a:t> </a:t>
            </a:r>
            <a:r>
              <a:rPr lang="en-US" spc="-5"/>
              <a:t>of</a:t>
            </a:r>
            <a:r>
              <a:rPr lang="en-US" spc="-55"/>
              <a:t> </a:t>
            </a:r>
            <a:r>
              <a:rPr lang="en-US" spc="-5"/>
              <a:t>events the</a:t>
            </a:r>
            <a:r>
              <a:rPr lang="en-US" spc="-35"/>
              <a:t> </a:t>
            </a:r>
            <a:r>
              <a:rPr lang="en-US" spc="-5"/>
              <a:t>government</a:t>
            </a:r>
            <a:r>
              <a:rPr lang="en-US" spc="90"/>
              <a:t> </a:t>
            </a:r>
            <a:r>
              <a:rPr lang="en-US" spc="-5"/>
              <a:t>can</a:t>
            </a:r>
            <a:r>
              <a:rPr lang="en-US" spc="-35"/>
              <a:t> </a:t>
            </a:r>
            <a:r>
              <a:rPr lang="en-US" spc="-10"/>
              <a:t>conduct?</a:t>
            </a:r>
            <a:endParaRPr lang="en-US" spc="-5"/>
          </a:p>
          <a:p>
            <a:pPr lvl="1">
              <a:spcBef>
                <a:spcPts val="210"/>
              </a:spcBef>
              <a:tabLst>
                <a:tab pos="991870" algn="l"/>
              </a:tabLst>
            </a:pPr>
            <a:r>
              <a:rPr lang="en-US" spc="-5"/>
              <a:t>Which </a:t>
            </a:r>
            <a:r>
              <a:rPr lang="en-US" spc="-10"/>
              <a:t>month(s)?</a:t>
            </a:r>
            <a:endParaRPr lang="en-US" spc="-5"/>
          </a:p>
          <a:p>
            <a:pPr lvl="1">
              <a:spcBef>
                <a:spcPts val="230"/>
              </a:spcBef>
              <a:tabLst>
                <a:tab pos="991870" algn="l"/>
              </a:tabLst>
            </a:pPr>
            <a:r>
              <a:rPr lang="en-US" spc="-5"/>
              <a:t>Which</a:t>
            </a:r>
            <a:r>
              <a:rPr lang="en-US" spc="15"/>
              <a:t> </a:t>
            </a:r>
            <a:r>
              <a:rPr lang="en-US" spc="-10"/>
              <a:t>districts?</a:t>
            </a:r>
            <a:endParaRPr lang="en-US" spc="-5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80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772E7-7F23-C4A0-2E5F-FC760434C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pc="-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</a:t>
            </a:r>
            <a:r>
              <a:rPr lang="en-US" spc="-1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pc="-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kind</a:t>
            </a:r>
            <a:r>
              <a:rPr lang="en-US" spc="-1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pc="-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</a:t>
            </a:r>
            <a:r>
              <a:rPr lang="en-US" spc="-5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pc="-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events the</a:t>
            </a:r>
            <a:r>
              <a:rPr lang="en-US" spc="-3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pc="-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government</a:t>
            </a:r>
            <a:r>
              <a:rPr lang="en-US" spc="9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pc="-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can</a:t>
            </a:r>
            <a:r>
              <a:rPr lang="en-US" spc="-3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pc="-1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conduct?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0FD43D-F8A9-3BBE-18E6-0F21C93DF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19145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6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70021-8745-DA41-2C2D-E94B6D5E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68812"/>
            <a:ext cx="6997148" cy="492370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bg1"/>
                </a:solidFill>
              </a:rPr>
              <a:t>Which months best suited for tourism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DA7D3F-24FB-16E9-8B17-914473872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295876"/>
              </p:ext>
            </p:extLst>
          </p:nvPr>
        </p:nvGraphicFramePr>
        <p:xfrm>
          <a:off x="9274002" y="858130"/>
          <a:ext cx="2810146" cy="2894634"/>
        </p:xfrm>
        <a:graphic>
          <a:graphicData uri="http://schemas.openxmlformats.org/drawingml/2006/table">
            <a:tbl>
              <a:tblPr/>
              <a:tblGrid>
                <a:gridCol w="905251">
                  <a:extLst>
                    <a:ext uri="{9D8B030D-6E8A-4147-A177-3AD203B41FA5}">
                      <a16:colId xmlns:a16="http://schemas.microsoft.com/office/drawing/2014/main" val="2574958380"/>
                    </a:ext>
                  </a:extLst>
                </a:gridCol>
                <a:gridCol w="1004888">
                  <a:extLst>
                    <a:ext uri="{9D8B030D-6E8A-4147-A177-3AD203B41FA5}">
                      <a16:colId xmlns:a16="http://schemas.microsoft.com/office/drawing/2014/main" val="2987709759"/>
                    </a:ext>
                  </a:extLst>
                </a:gridCol>
                <a:gridCol w="900007">
                  <a:extLst>
                    <a:ext uri="{9D8B030D-6E8A-4147-A177-3AD203B41FA5}">
                      <a16:colId xmlns:a16="http://schemas.microsoft.com/office/drawing/2014/main" val="2769938840"/>
                    </a:ext>
                  </a:extLst>
                </a:gridCol>
              </a:tblGrid>
              <a:tr h="5329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effectLst/>
                        </a:rPr>
                        <a:t>Travel Seasons</a:t>
                      </a:r>
                      <a:endParaRPr lang="en-IN">
                        <a:effectLst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effectLst/>
                        </a:rPr>
                        <a:t>Min/Max Temperature</a:t>
                      </a:r>
                      <a:endParaRPr lang="en-IN">
                        <a:effectLst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effectLst/>
                        </a:rPr>
                        <a:t>Season</a:t>
                      </a:r>
                      <a:endParaRPr lang="en-IN">
                        <a:effectLst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0708"/>
                  </a:ext>
                </a:extLst>
              </a:tr>
              <a:tr h="9897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</a:rPr>
                        <a:t>November - February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15-27°C</a:t>
                      </a:r>
                      <a:endParaRPr lang="en-IN">
                        <a:effectLst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Pleasant</a:t>
                      </a:r>
                      <a:endParaRPr lang="en-IN">
                        <a:effectLst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472617"/>
                  </a:ext>
                </a:extLst>
              </a:tr>
              <a:tr h="5329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</a:rPr>
                        <a:t>March - June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24-45°C</a:t>
                      </a:r>
                      <a:endParaRPr lang="en-IN">
                        <a:effectLst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Warm</a:t>
                      </a:r>
                      <a:endParaRPr lang="en-IN">
                        <a:effectLst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522895"/>
                  </a:ext>
                </a:extLst>
              </a:tr>
              <a:tr h="5329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July - September</a:t>
                      </a:r>
                      <a:endParaRPr lang="en-IN">
                        <a:effectLst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21-35°C</a:t>
                      </a:r>
                      <a:endParaRPr lang="en-IN">
                        <a:effectLst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Moderate-high rainfall</a:t>
                      </a:r>
                      <a:endParaRPr lang="en-IN">
                        <a:effectLst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05307"/>
                  </a:ext>
                </a:extLst>
              </a:tr>
            </a:tbl>
          </a:graphicData>
        </a:graphic>
      </p:graphicFrame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E629A539-57F8-E09B-595A-0F923F1392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184189"/>
              </p:ext>
            </p:extLst>
          </p:nvPr>
        </p:nvGraphicFramePr>
        <p:xfrm>
          <a:off x="1457738" y="858129"/>
          <a:ext cx="7699513" cy="518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2226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1D80F-FE0F-9461-F681-16C6899E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Whict districts to be given more importance for developing tourism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BB1A5-18A3-0895-391B-3603671B3F7B}"/>
              </a:ext>
            </a:extLst>
          </p:cNvPr>
          <p:cNvSpPr txBox="1"/>
          <p:nvPr/>
        </p:nvSpPr>
        <p:spPr>
          <a:xfrm>
            <a:off x="5053780" y="212035"/>
            <a:ext cx="6926185" cy="5963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b="0" i="0">
                <a:effectLst/>
              </a:rPr>
              <a:t>Telangana, a vibrant state in southern India, is known for its rich history, diverse culture, and stunning landscapes and also for its good cuisine.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/>
              <a:t>Here are some best tourism destinations in telengana</a:t>
            </a:r>
          </a:p>
          <a:p>
            <a:pPr marL="38862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B0F0"/>
                </a:solidFill>
              </a:rPr>
              <a:t>Hyderabad-</a:t>
            </a:r>
            <a:r>
              <a:rPr lang="en-US" sz="1600"/>
              <a:t> Hyderabad is the capital of telengana here are some best places in hyderabad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b="0" i="0">
                <a:solidFill>
                  <a:srgbClr val="00B050"/>
                </a:solidFill>
                <a:effectLst/>
              </a:rPr>
              <a:t>Charminar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b="0" i="0">
                <a:solidFill>
                  <a:srgbClr val="00B050"/>
                </a:solidFill>
                <a:effectLst/>
              </a:rPr>
              <a:t>Golconda Fort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b="0" i="0">
                <a:solidFill>
                  <a:srgbClr val="00B050"/>
                </a:solidFill>
                <a:effectLst/>
              </a:rPr>
              <a:t>Qutb Shahi Tombs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b="0" i="0">
                <a:solidFill>
                  <a:srgbClr val="00B050"/>
                </a:solidFill>
                <a:effectLst/>
              </a:rPr>
              <a:t>Ramoji Film City</a:t>
            </a:r>
          </a:p>
          <a:p>
            <a:pPr marL="38862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B0F0"/>
                </a:solidFill>
              </a:rPr>
              <a:t>Warangal-</a:t>
            </a:r>
            <a:r>
              <a:rPr lang="en-US" sz="1600"/>
              <a:t> Warangal is known for good tample,fort,lake and its landscape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b="0" i="0">
                <a:solidFill>
                  <a:srgbClr val="00B050"/>
                </a:solidFill>
                <a:effectLst/>
              </a:rPr>
              <a:t>Warangal Fort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b="0" i="0">
                <a:solidFill>
                  <a:srgbClr val="00B050"/>
                </a:solidFill>
                <a:effectLst/>
              </a:rPr>
              <a:t>Thousand Pillar Temple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b="0" i="0">
                <a:solidFill>
                  <a:srgbClr val="00B050"/>
                </a:solidFill>
                <a:effectLst/>
              </a:rPr>
              <a:t>Bhadrakali Temple</a:t>
            </a:r>
          </a:p>
          <a:p>
            <a:pPr marL="38862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B0F0"/>
                </a:solidFill>
                <a:effectLst/>
              </a:rPr>
              <a:t>Adilabad-</a:t>
            </a:r>
            <a:r>
              <a:rPr lang="en-US" sz="1600" b="0" i="0">
                <a:effectLst/>
              </a:rPr>
              <a:t> Adilabad is known for forest range and tribal culture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b="0" i="0">
                <a:solidFill>
                  <a:srgbClr val="00B050"/>
                </a:solidFill>
                <a:effectLst/>
              </a:rPr>
              <a:t>Kala Ashram.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b="0" i="0">
                <a:solidFill>
                  <a:srgbClr val="00B050"/>
                </a:solidFill>
                <a:effectLst/>
              </a:rPr>
              <a:t>Basar Saraswathi Temple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>
                <a:solidFill>
                  <a:srgbClr val="00B050"/>
                </a:solidFill>
              </a:rPr>
              <a:t>Kadam dam</a:t>
            </a:r>
          </a:p>
          <a:p>
            <a:pPr marL="38862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B0F0"/>
                </a:solidFill>
                <a:effectLst/>
              </a:rPr>
              <a:t>Khammam-</a:t>
            </a:r>
            <a:r>
              <a:rPr lang="en-US" sz="1600" b="0" i="0">
                <a:effectLst/>
              </a:rPr>
              <a:t> Khammam is known for its historical significance and natural beauty: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endParaRPr lang="en-US" sz="16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33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7C4858-FAA3-4226-A856-193A01910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1B503-0291-4E82-A65E-72D604D9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F836C5-9601-4982-A121-CCA49BF7B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bg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CD0D05-FF47-4ABB-841C-0600CAD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2BABE-BB84-63D3-8D85-7A721DE59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360" y="469900"/>
            <a:ext cx="5953630" cy="540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THANK YOU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3B790-C4C1-602C-FDE8-CFE3204406F3}"/>
              </a:ext>
            </a:extLst>
          </p:cNvPr>
          <p:cNvCxnSpPr/>
          <p:nvPr/>
        </p:nvCxnSpPr>
        <p:spPr>
          <a:xfrm>
            <a:off x="7394713" y="2703443"/>
            <a:ext cx="0" cy="106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1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3D003-55A6-6A32-DF02-0492AFFC5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1722" y="2548966"/>
            <a:ext cx="2398642" cy="3354060"/>
          </a:xfrm>
        </p:spPr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r>
              <a:rPr lang="en-US" sz="2800" b="1">
                <a:solidFill>
                  <a:schemeClr val="accent3">
                    <a:lumMod val="75000"/>
                  </a:schemeClr>
                </a:solidFill>
              </a:rPr>
              <a:t>Project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CCB9C-A028-33B3-C9FC-339230F49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31096" y="3008243"/>
            <a:ext cx="7874535" cy="2385392"/>
          </a:xfrm>
        </p:spPr>
        <p:txBody>
          <a:bodyPr>
            <a:normAutofit lnSpcReduction="10000"/>
          </a:bodyPr>
          <a:lstStyle/>
          <a:p>
            <a:endParaRPr lang="en-US"/>
          </a:p>
          <a:p>
            <a:r>
              <a:rPr lang="en-US"/>
              <a:t>The </a:t>
            </a:r>
            <a:r>
              <a:rPr lang="en-US" err="1"/>
              <a:t>Telengana</a:t>
            </a:r>
            <a:r>
              <a:rPr lang="en-US"/>
              <a:t> government tourism department is promoting and developing the tourism sector in </a:t>
            </a:r>
            <a:r>
              <a:rPr lang="en-US" err="1"/>
              <a:t>Telengana</a:t>
            </a:r>
            <a:r>
              <a:rPr lang="en-US"/>
              <a:t> (a state of Bharat). The main objective of this project is Attract tourism and develop infrastructure in </a:t>
            </a:r>
            <a:r>
              <a:rPr lang="en-US" err="1"/>
              <a:t>Telengana</a:t>
            </a:r>
            <a:r>
              <a:rPr lang="en-US"/>
              <a:t>. In this project we will provide useful insights of </a:t>
            </a:r>
            <a:r>
              <a:rPr lang="en-US" err="1"/>
              <a:t>Telengana</a:t>
            </a:r>
            <a:r>
              <a:rPr lang="en-US"/>
              <a:t> tourism dataset.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B6D0B7-7371-932D-F682-9C47D0D22090}"/>
              </a:ext>
            </a:extLst>
          </p:cNvPr>
          <p:cNvCxnSpPr/>
          <p:nvPr/>
        </p:nvCxnSpPr>
        <p:spPr>
          <a:xfrm>
            <a:off x="3511826" y="3008243"/>
            <a:ext cx="0" cy="2385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89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15DF8F-9806-A2D2-F131-8C74AE7724D9}"/>
              </a:ext>
            </a:extLst>
          </p:cNvPr>
          <p:cNvSpPr txBox="1"/>
          <p:nvPr/>
        </p:nvSpPr>
        <p:spPr>
          <a:xfrm>
            <a:off x="145774" y="2902226"/>
            <a:ext cx="2597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     </a:t>
            </a:r>
            <a:r>
              <a:rPr lang="en-US" sz="2400" b="1"/>
              <a:t>CONTENTS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6E8BAB-5529-3B49-C42B-C918E4FE9BF7}"/>
              </a:ext>
            </a:extLst>
          </p:cNvPr>
          <p:cNvCxnSpPr/>
          <p:nvPr/>
        </p:nvCxnSpPr>
        <p:spPr>
          <a:xfrm>
            <a:off x="3021496" y="1033670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FD834A-0889-D71F-9AD6-237BC42DC146}"/>
              </a:ext>
            </a:extLst>
          </p:cNvPr>
          <p:cNvSpPr txBox="1"/>
          <p:nvPr/>
        </p:nvSpPr>
        <p:spPr>
          <a:xfrm>
            <a:off x="3021496" y="1152939"/>
            <a:ext cx="91705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C000"/>
                </a:solidFill>
                <a:latin typeface="Arial Black" panose="020B0A04020102020204" pitchFamily="34" charset="0"/>
              </a:rPr>
              <a:t>Preliminary research question and useful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C000"/>
                </a:solidFill>
                <a:latin typeface="Arial Black" panose="020B0A04020102020204" pitchFamily="34" charset="0"/>
              </a:rPr>
              <a:t>Secondary research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C000"/>
                </a:solidFill>
                <a:latin typeface="Arial Black" panose="020B0A04020102020204" pitchFamily="34" charset="0"/>
              </a:rPr>
              <a:t>Recommendations to the telengana government</a:t>
            </a:r>
          </a:p>
          <a:p>
            <a:endParaRPr lang="en-US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endParaRPr lang="en-US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endParaRPr lang="en-US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6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8FE0F-0A64-1532-BE97-A71CBCAC0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6" y="106017"/>
            <a:ext cx="11648661" cy="477080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000"/>
              <a:t>1.The top 10 districts that have the highest number of domestic visitors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D3B109-D654-4EC5-9A05-773BA552B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222265"/>
              </p:ext>
            </p:extLst>
          </p:nvPr>
        </p:nvGraphicFramePr>
        <p:xfrm>
          <a:off x="4293704" y="728663"/>
          <a:ext cx="7766534" cy="3246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444990-9FEE-6010-9A21-F360DC4A1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229640"/>
              </p:ext>
            </p:extLst>
          </p:nvPr>
        </p:nvGraphicFramePr>
        <p:xfrm>
          <a:off x="596346" y="728663"/>
          <a:ext cx="2835968" cy="32469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7984">
                  <a:extLst>
                    <a:ext uri="{9D8B030D-6E8A-4147-A177-3AD203B41FA5}">
                      <a16:colId xmlns:a16="http://schemas.microsoft.com/office/drawing/2014/main" val="183257527"/>
                    </a:ext>
                  </a:extLst>
                </a:gridCol>
                <a:gridCol w="1417984">
                  <a:extLst>
                    <a:ext uri="{9D8B030D-6E8A-4147-A177-3AD203B41FA5}">
                      <a16:colId xmlns:a16="http://schemas.microsoft.com/office/drawing/2014/main" val="2764543197"/>
                    </a:ext>
                  </a:extLst>
                </a:gridCol>
              </a:tblGrid>
              <a:tr h="257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Districts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visitors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6763931"/>
                  </a:ext>
                </a:extLst>
              </a:tr>
              <a:tr h="257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Hyderabad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83900960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0587916"/>
                  </a:ext>
                </a:extLst>
              </a:tr>
              <a:tr h="257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Rajanna Sircilla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41763276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1654591"/>
                  </a:ext>
                </a:extLst>
              </a:tr>
              <a:tr h="257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Warangal (Urban)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30726603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8451362"/>
                  </a:ext>
                </a:extLst>
              </a:tr>
              <a:tr h="257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Yadadri Bhongir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26893080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0382941"/>
                  </a:ext>
                </a:extLst>
              </a:tr>
              <a:tr h="46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Bhadradri Kothagudem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21600962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2204663"/>
                  </a:ext>
                </a:extLst>
              </a:tr>
              <a:tr h="257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Medak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20542639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2074067"/>
                  </a:ext>
                </a:extLst>
              </a:tr>
              <a:tr h="46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Jayashankar Bhoopalpally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19632865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8413335"/>
                  </a:ext>
                </a:extLst>
              </a:tr>
              <a:tr h="257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Mahbubnagar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17180118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2232187"/>
                  </a:ext>
                </a:extLst>
              </a:tr>
              <a:tr h="257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Nirmal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13315796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205941"/>
                  </a:ext>
                </a:extLst>
              </a:tr>
              <a:tr h="257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Jagtial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11303514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04077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36302E-8CF1-55D7-0D2F-86671470D0C9}"/>
              </a:ext>
            </a:extLst>
          </p:cNvPr>
          <p:cNvSpPr txBox="1"/>
          <p:nvPr/>
        </p:nvSpPr>
        <p:spPr>
          <a:xfrm>
            <a:off x="410816" y="4359965"/>
            <a:ext cx="116486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HIGHLIGHTS:</a:t>
            </a:r>
            <a:endParaRPr lang="en-US"/>
          </a:p>
          <a:p>
            <a:endParaRPr lang="en-US"/>
          </a:p>
          <a:p>
            <a:r>
              <a:rPr lang="en-US">
                <a:solidFill>
                  <a:srgbClr val="7030A0"/>
                </a:solidFill>
              </a:rPr>
              <a:t>The district Hyderabad has the highest number of domestic visitors (83.9M) in 2016-2019.</a:t>
            </a:r>
          </a:p>
          <a:p>
            <a:endParaRPr lang="en-US">
              <a:solidFill>
                <a:srgbClr val="7030A0"/>
              </a:solidFill>
            </a:endParaRPr>
          </a:p>
          <a:p>
            <a:r>
              <a:rPr lang="en-US">
                <a:solidFill>
                  <a:srgbClr val="7030A0"/>
                </a:solidFill>
              </a:rPr>
              <a:t>Hyderabad followed by rajanna sircilla and Warangal(urban) in domestic visitors in 2016 to 2019</a:t>
            </a:r>
          </a:p>
          <a:p>
            <a:endParaRPr lang="en-US">
              <a:solidFill>
                <a:srgbClr val="7030A0"/>
              </a:solidFill>
            </a:endParaRPr>
          </a:p>
          <a:p>
            <a:r>
              <a:rPr lang="en-US">
                <a:solidFill>
                  <a:srgbClr val="7030A0"/>
                </a:solidFill>
              </a:rPr>
              <a:t>People visit Hyderabad for various reason for example employment,healthcare,education and tourism</a:t>
            </a:r>
          </a:p>
        </p:txBody>
      </p:sp>
    </p:spTree>
    <p:extLst>
      <p:ext uri="{BB962C8B-B14F-4D97-AF65-F5344CB8AC3E}">
        <p14:creationId xmlns:p14="http://schemas.microsoft.com/office/powerpoint/2010/main" val="129216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C470-8DC2-F40C-85C7-054AC67B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2" y="81675"/>
            <a:ext cx="10948020" cy="59418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000"/>
              <a:t>2.Top 3 districts of highest CAGR(compound annual frowth rate) in Telengana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FFD2042-4522-C807-D428-8802AC4D673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39923708"/>
              </p:ext>
            </p:extLst>
          </p:nvPr>
        </p:nvGraphicFramePr>
        <p:xfrm>
          <a:off x="1683026" y="954088"/>
          <a:ext cx="4658459" cy="2017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1471">
                  <a:extLst>
                    <a:ext uri="{9D8B030D-6E8A-4147-A177-3AD203B41FA5}">
                      <a16:colId xmlns:a16="http://schemas.microsoft.com/office/drawing/2014/main" val="2028400633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300537679"/>
                    </a:ext>
                  </a:extLst>
                </a:gridCol>
                <a:gridCol w="801471">
                  <a:extLst>
                    <a:ext uri="{9D8B030D-6E8A-4147-A177-3AD203B41FA5}">
                      <a16:colId xmlns:a16="http://schemas.microsoft.com/office/drawing/2014/main" val="2835556181"/>
                    </a:ext>
                  </a:extLst>
                </a:gridCol>
                <a:gridCol w="935050">
                  <a:extLst>
                    <a:ext uri="{9D8B030D-6E8A-4147-A177-3AD203B41FA5}">
                      <a16:colId xmlns:a16="http://schemas.microsoft.com/office/drawing/2014/main" val="1843707474"/>
                    </a:ext>
                  </a:extLst>
                </a:gridCol>
                <a:gridCol w="801471">
                  <a:extLst>
                    <a:ext uri="{9D8B030D-6E8A-4147-A177-3AD203B41FA5}">
                      <a16:colId xmlns:a16="http://schemas.microsoft.com/office/drawing/2014/main" val="120370918"/>
                    </a:ext>
                  </a:extLst>
                </a:gridCol>
                <a:gridCol w="801471">
                  <a:extLst>
                    <a:ext uri="{9D8B030D-6E8A-4147-A177-3AD203B41FA5}">
                      <a16:colId xmlns:a16="http://schemas.microsoft.com/office/drawing/2014/main" val="682774133"/>
                    </a:ext>
                  </a:extLst>
                </a:gridCol>
              </a:tblGrid>
              <a:tr h="21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District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CAGR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231669"/>
                  </a:ext>
                </a:extLst>
              </a:tr>
              <a:tr h="3887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Mancherial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7802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191626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398004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269820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225.8037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2026204"/>
                  </a:ext>
                </a:extLst>
              </a:tr>
              <a:tr h="5777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Warangal (Rural)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19400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144556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302012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353500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163.1455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0769239"/>
                  </a:ext>
                </a:extLst>
              </a:tr>
              <a:tr h="7667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Bhadradri Kothagudem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889030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4094317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3799878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12817737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143.3875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279428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AD0B6E-EC1F-07F5-92E5-410797605C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78280665"/>
              </p:ext>
            </p:extLst>
          </p:nvPr>
        </p:nvGraphicFramePr>
        <p:xfrm>
          <a:off x="7191375" y="954088"/>
          <a:ext cx="4313238" cy="3419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12E826-F071-8C32-C317-73578E8F2613}"/>
              </a:ext>
            </a:extLst>
          </p:cNvPr>
          <p:cNvSpPr txBox="1"/>
          <p:nvPr/>
        </p:nvSpPr>
        <p:spPr>
          <a:xfrm>
            <a:off x="3843130" y="3326296"/>
            <a:ext cx="2498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>
                <a:solidFill>
                  <a:srgbClr val="0070C0"/>
                </a:solidFill>
                <a:effectLst/>
                <a:latin typeface="KaTeX_Math"/>
              </a:rPr>
              <a:t>CAGR</a:t>
            </a:r>
            <a:r>
              <a:rPr lang="en-US" b="0" i="0">
                <a:solidFill>
                  <a:srgbClr val="0070C0"/>
                </a:solidFill>
                <a:effectLst/>
                <a:latin typeface="KaTeX_Main"/>
              </a:rPr>
              <a:t>=</a:t>
            </a:r>
            <a:r>
              <a:rPr lang="en-US" b="0" i="0">
                <a:solidFill>
                  <a:srgbClr val="0070C0"/>
                </a:solidFill>
                <a:effectLst/>
                <a:latin typeface="KaTeX_Size3"/>
              </a:rPr>
              <a:t>(</a:t>
            </a:r>
            <a:r>
              <a:rPr lang="en-US" b="0" i="1">
                <a:solidFill>
                  <a:srgbClr val="0070C0"/>
                </a:solidFill>
                <a:effectLst/>
                <a:latin typeface="KaTeX_Math"/>
              </a:rPr>
              <a:t>BB/EB</a:t>
            </a:r>
            <a:r>
              <a:rPr lang="en-US" b="0" i="0">
                <a:solidFill>
                  <a:srgbClr val="0070C0"/>
                </a:solidFill>
                <a:effectLst/>
                <a:latin typeface="KaTeX_Main"/>
              </a:rPr>
              <a:t>​</a:t>
            </a:r>
            <a:r>
              <a:rPr lang="en-US" b="0" i="0">
                <a:solidFill>
                  <a:srgbClr val="0070C0"/>
                </a:solidFill>
                <a:effectLst/>
                <a:latin typeface="KaTeX_Size3"/>
              </a:rPr>
              <a:t>)</a:t>
            </a:r>
            <a:r>
              <a:rPr lang="en-US" i="1">
                <a:solidFill>
                  <a:srgbClr val="0070C0"/>
                </a:solidFill>
                <a:latin typeface="KaTeX_Math"/>
              </a:rPr>
              <a:t>^(1/n)</a:t>
            </a:r>
            <a:r>
              <a:rPr lang="en-US" b="0" i="0">
                <a:solidFill>
                  <a:srgbClr val="0070C0"/>
                </a:solidFill>
                <a:effectLst/>
                <a:latin typeface="KaTeX_Main"/>
              </a:rPr>
              <a:t>−1</a:t>
            </a:r>
          </a:p>
          <a:p>
            <a:r>
              <a:rPr lang="en-US" b="0" i="1">
                <a:solidFill>
                  <a:srgbClr val="0070C0"/>
                </a:solidFill>
                <a:effectLst/>
                <a:latin typeface="KaTeX_Math"/>
              </a:rPr>
              <a:t>EB</a:t>
            </a:r>
            <a:r>
              <a:rPr lang="en-US" b="0" i="0">
                <a:solidFill>
                  <a:srgbClr val="0070C0"/>
                </a:solidFill>
                <a:effectLst/>
                <a:latin typeface="KaTeX_Main"/>
              </a:rPr>
              <a:t>=Ending balance</a:t>
            </a:r>
          </a:p>
          <a:p>
            <a:r>
              <a:rPr lang="en-US" b="0" i="1">
                <a:solidFill>
                  <a:srgbClr val="0070C0"/>
                </a:solidFill>
                <a:effectLst/>
                <a:latin typeface="KaTeX_Math"/>
              </a:rPr>
              <a:t>BB</a:t>
            </a:r>
            <a:r>
              <a:rPr lang="en-US" b="0" i="0">
                <a:solidFill>
                  <a:srgbClr val="0070C0"/>
                </a:solidFill>
                <a:effectLst/>
                <a:latin typeface="KaTeX_Main"/>
              </a:rPr>
              <a:t>=Beginning balance </a:t>
            </a:r>
          </a:p>
          <a:p>
            <a:r>
              <a:rPr lang="en-US" b="0" i="1">
                <a:solidFill>
                  <a:srgbClr val="0070C0"/>
                </a:solidFill>
                <a:effectLst/>
                <a:latin typeface="KaTeX_Math"/>
              </a:rPr>
              <a:t>n</a:t>
            </a:r>
            <a:r>
              <a:rPr lang="en-US" b="0" i="0">
                <a:solidFill>
                  <a:srgbClr val="0070C0"/>
                </a:solidFill>
                <a:effectLst/>
                <a:latin typeface="KaTeX_Main"/>
              </a:rPr>
              <a:t>=Number of years</a:t>
            </a:r>
            <a:r>
              <a:rPr lang="en-US" b="0" i="0">
                <a:solidFill>
                  <a:srgbClr val="111111"/>
                </a:solidFill>
                <a:effectLst/>
                <a:latin typeface="KaTeX_Main"/>
              </a:rPr>
              <a:t>​</a:t>
            </a:r>
            <a:br>
              <a:rPr lang="en-US" b="0" i="0">
                <a:solidFill>
                  <a:srgbClr val="111111"/>
                </a:solidFill>
                <a:effectLst/>
                <a:latin typeface="KaTeX_Main"/>
              </a:rPr>
            </a:b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24096-C157-4404-8A84-3A9CB57BDD6C}"/>
              </a:ext>
            </a:extLst>
          </p:cNvPr>
          <p:cNvSpPr txBox="1"/>
          <p:nvPr/>
        </p:nvSpPr>
        <p:spPr>
          <a:xfrm>
            <a:off x="1577009" y="4651513"/>
            <a:ext cx="9927603" cy="2124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B050"/>
                </a:solidFill>
                <a:effectLst/>
                <a:latin typeface="Graphik Web"/>
              </a:rPr>
              <a:t>The compound annual growth rate (CAGR) is the annualized average rate of revenue growth between two given years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  <a:latin typeface="Graphik Web"/>
              </a:rPr>
              <a:t>It is used to calculate and determine returns for anything that can rise or fall in value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  <a:latin typeface="Graphik Web"/>
              </a:rPr>
              <a:t>Mancherial has the highest CAGR followed by Warangal(rural) and bhadradri kothagudem in the period of 2016 to 2019</a:t>
            </a:r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48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F857-9D9D-DE71-81E1-AD173175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92766"/>
            <a:ext cx="11160054" cy="556592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000"/>
              <a:t>3.Bottom 3 districts of lowest CAGR of visitors between 2016 to 2019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5716266-7EA7-5E07-9958-78A2261BB07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68283738"/>
              </p:ext>
            </p:extLst>
          </p:nvPr>
        </p:nvGraphicFramePr>
        <p:xfrm>
          <a:off x="1969634" y="1066512"/>
          <a:ext cx="3936657" cy="2067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8377">
                  <a:extLst>
                    <a:ext uri="{9D8B030D-6E8A-4147-A177-3AD203B41FA5}">
                      <a16:colId xmlns:a16="http://schemas.microsoft.com/office/drawing/2014/main" val="1705875934"/>
                    </a:ext>
                  </a:extLst>
                </a:gridCol>
                <a:gridCol w="638377">
                  <a:extLst>
                    <a:ext uri="{9D8B030D-6E8A-4147-A177-3AD203B41FA5}">
                      <a16:colId xmlns:a16="http://schemas.microsoft.com/office/drawing/2014/main" val="1617915873"/>
                    </a:ext>
                  </a:extLst>
                </a:gridCol>
                <a:gridCol w="638377">
                  <a:extLst>
                    <a:ext uri="{9D8B030D-6E8A-4147-A177-3AD203B41FA5}">
                      <a16:colId xmlns:a16="http://schemas.microsoft.com/office/drawing/2014/main" val="2283612515"/>
                    </a:ext>
                  </a:extLst>
                </a:gridCol>
                <a:gridCol w="744772">
                  <a:extLst>
                    <a:ext uri="{9D8B030D-6E8A-4147-A177-3AD203B41FA5}">
                      <a16:colId xmlns:a16="http://schemas.microsoft.com/office/drawing/2014/main" val="775897995"/>
                    </a:ext>
                  </a:extLst>
                </a:gridCol>
                <a:gridCol w="638377">
                  <a:extLst>
                    <a:ext uri="{9D8B030D-6E8A-4147-A177-3AD203B41FA5}">
                      <a16:colId xmlns:a16="http://schemas.microsoft.com/office/drawing/2014/main" val="1070514060"/>
                    </a:ext>
                  </a:extLst>
                </a:gridCol>
                <a:gridCol w="638377">
                  <a:extLst>
                    <a:ext uri="{9D8B030D-6E8A-4147-A177-3AD203B41FA5}">
                      <a16:colId xmlns:a16="http://schemas.microsoft.com/office/drawing/2014/main" val="3851681148"/>
                    </a:ext>
                  </a:extLst>
                </a:gridCol>
              </a:tblGrid>
              <a:tr h="2767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district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2016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2017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2018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2019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CAGR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extLst>
                  <a:ext uri="{0D108BD9-81ED-4DB2-BD59-A6C34878D82A}">
                    <a16:rowId xmlns:a16="http://schemas.microsoft.com/office/drawing/2014/main" val="2138627928"/>
                  </a:ext>
                </a:extLst>
              </a:tr>
              <a:tr h="513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Karimnagar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9167468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123976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93448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77491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-79.6296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extLst>
                  <a:ext uri="{0D108BD9-81ED-4DB2-BD59-A6C34878D82A}">
                    <a16:rowId xmlns:a16="http://schemas.microsoft.com/office/drawing/2014/main" val="3986238516"/>
                  </a:ext>
                </a:extLst>
              </a:tr>
              <a:tr h="513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Nalgonda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5858461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241916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160638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140918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-71.1335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extLst>
                  <a:ext uri="{0D108BD9-81ED-4DB2-BD59-A6C34878D82A}">
                    <a16:rowId xmlns:a16="http://schemas.microsoft.com/office/drawing/2014/main" val="27635791"/>
                  </a:ext>
                </a:extLst>
              </a:tr>
              <a:tr h="763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Warangal (Urban)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25789934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1422632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1725178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1797680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-58.8452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0" marR="6750" marT="6750" marB="0" anchor="b"/>
                </a:tc>
                <a:extLst>
                  <a:ext uri="{0D108BD9-81ED-4DB2-BD59-A6C34878D82A}">
                    <a16:rowId xmlns:a16="http://schemas.microsoft.com/office/drawing/2014/main" val="2884954942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3FCEB5C-AE30-831C-2F96-AB32D4ED9B1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54527641"/>
              </p:ext>
            </p:extLst>
          </p:nvPr>
        </p:nvGraphicFramePr>
        <p:xfrm>
          <a:off x="6440557" y="874713"/>
          <a:ext cx="5064056" cy="3365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9A64C4-E1AF-4BA5-4971-85F0BDF3BC81}"/>
              </a:ext>
            </a:extLst>
          </p:cNvPr>
          <p:cNvSpPr txBox="1"/>
          <p:nvPr/>
        </p:nvSpPr>
        <p:spPr>
          <a:xfrm>
            <a:off x="1749287" y="4797287"/>
            <a:ext cx="97553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Bottom 3 districts of lowest CAGR are given above as you can see the lowest CAGR is of karmnagar district of Telengana and it is followed by Nalgonda district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A negative CAGR indicates losses over times rather than gains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The reason of negative CAGR could be crime,poor infrsstructure and lack of transport system to a particular district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428878-C6A5-FC7F-D52F-3D212C25ADCD}"/>
              </a:ext>
            </a:extLst>
          </p:cNvPr>
          <p:cNvSpPr/>
          <p:nvPr/>
        </p:nvSpPr>
        <p:spPr>
          <a:xfrm>
            <a:off x="1655761" y="4797287"/>
            <a:ext cx="10032656" cy="16167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445A0C-8967-FE4E-023C-84A6EECEE9F7}"/>
              </a:ext>
            </a:extLst>
          </p:cNvPr>
          <p:cNvSpPr/>
          <p:nvPr/>
        </p:nvSpPr>
        <p:spPr>
          <a:xfrm>
            <a:off x="1565483" y="4657851"/>
            <a:ext cx="10032656" cy="1756201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2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D811F75-4D3D-4C44-BC70-CA6A259985E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6805630"/>
              </p:ext>
            </p:extLst>
          </p:nvPr>
        </p:nvGraphicFramePr>
        <p:xfrm>
          <a:off x="0" y="940904"/>
          <a:ext cx="12191993" cy="8083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5974">
                  <a:extLst>
                    <a:ext uri="{9D8B030D-6E8A-4147-A177-3AD203B41FA5}">
                      <a16:colId xmlns:a16="http://schemas.microsoft.com/office/drawing/2014/main" val="118935352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3571958227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2341597042"/>
                    </a:ext>
                  </a:extLst>
                </a:gridCol>
                <a:gridCol w="1080305">
                  <a:extLst>
                    <a:ext uri="{9D8B030D-6E8A-4147-A177-3AD203B41FA5}">
                      <a16:colId xmlns:a16="http://schemas.microsoft.com/office/drawing/2014/main" val="1177956154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330583968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449929961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734079815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3803495358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181331199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775932716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3956557078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2346403582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3195704219"/>
                    </a:ext>
                  </a:extLst>
                </a:gridCol>
              </a:tblGrid>
              <a:tr h="404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city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January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February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March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April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May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June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July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August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September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October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November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B050"/>
                          </a:solidFill>
                          <a:effectLst/>
                        </a:rPr>
                        <a:t>December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9889718"/>
                  </a:ext>
                </a:extLst>
              </a:tr>
              <a:tr h="404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Hyderabad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6558551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5118208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5303984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6187334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6109590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16965307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5633143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5834736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5406363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6650351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5719659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9458632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3649676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7EC5C99-2642-BB0B-CAE4-8125AD4A9F2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7813031"/>
              </p:ext>
            </p:extLst>
          </p:nvPr>
        </p:nvGraphicFramePr>
        <p:xfrm>
          <a:off x="5870713" y="1920875"/>
          <a:ext cx="6175237" cy="4725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D8E83FAB-DBF6-7417-F6F2-9F68AB1973E2}"/>
              </a:ext>
            </a:extLst>
          </p:cNvPr>
          <p:cNvSpPr/>
          <p:nvPr/>
        </p:nvSpPr>
        <p:spPr>
          <a:xfrm>
            <a:off x="596348" y="1920875"/>
            <a:ext cx="4625009" cy="4725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C44E4-132A-72E5-F603-78E6CA408046}"/>
              </a:ext>
            </a:extLst>
          </p:cNvPr>
          <p:cNvSpPr txBox="1"/>
          <p:nvPr/>
        </p:nvSpPr>
        <p:spPr>
          <a:xfrm>
            <a:off x="1020418" y="2822713"/>
            <a:ext cx="3843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Peak season- </a:t>
            </a:r>
            <a:r>
              <a:rPr lang="en-US" sz="2000">
                <a:solidFill>
                  <a:schemeClr val="accent2">
                    <a:lumMod val="50000"/>
                  </a:schemeClr>
                </a:solidFill>
              </a:rPr>
              <a:t>June and December</a:t>
            </a:r>
          </a:p>
          <a:p>
            <a:r>
              <a:rPr lang="en-US" sz="2000"/>
              <a:t>Highest visitors are in these 2 months because of summer vacation in June and winter vacations in december</a:t>
            </a:r>
          </a:p>
          <a:p>
            <a:endParaRPr lang="en-US" sz="20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Low season- </a:t>
            </a:r>
            <a:r>
              <a:rPr lang="en-US" sz="2000">
                <a:solidFill>
                  <a:schemeClr val="accent2">
                    <a:lumMod val="50000"/>
                  </a:schemeClr>
                </a:solidFill>
              </a:rPr>
              <a:t>feb,march,august and September </a:t>
            </a:r>
          </a:p>
          <a:p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602DE-54BC-8755-52D6-86B379828268}"/>
              </a:ext>
            </a:extLst>
          </p:cNvPr>
          <p:cNvSpPr txBox="1"/>
          <p:nvPr/>
        </p:nvSpPr>
        <p:spPr>
          <a:xfrm>
            <a:off x="1219200" y="185530"/>
            <a:ext cx="10111409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4.The peak and low season months for Hyderabad on the data from 2016 to 2019 for Hyderabad district</a:t>
            </a:r>
          </a:p>
        </p:txBody>
      </p:sp>
    </p:spTree>
    <p:extLst>
      <p:ext uri="{BB962C8B-B14F-4D97-AF65-F5344CB8AC3E}">
        <p14:creationId xmlns:p14="http://schemas.microsoft.com/office/powerpoint/2010/main" val="416357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C624-DFB2-055A-C8B4-DE6410EE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172279"/>
            <a:ext cx="9356035" cy="644360"/>
          </a:xfrm>
          <a:solidFill>
            <a:schemeClr val="tx2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rgbClr val="EBEBEB"/>
                </a:solidFill>
              </a:rPr>
              <a:t>The top &amp; bottom 3 districts with high domestic to foreign tourist ratio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12F5A1B-9A21-6228-2688-C9E8CA993F0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25835884"/>
              </p:ext>
            </p:extLst>
          </p:nvPr>
        </p:nvGraphicFramePr>
        <p:xfrm>
          <a:off x="212035" y="967410"/>
          <a:ext cx="4041912" cy="1915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0059">
                  <a:extLst>
                    <a:ext uri="{9D8B030D-6E8A-4147-A177-3AD203B41FA5}">
                      <a16:colId xmlns:a16="http://schemas.microsoft.com/office/drawing/2014/main" val="3364012618"/>
                    </a:ext>
                  </a:extLst>
                </a:gridCol>
                <a:gridCol w="970059">
                  <a:extLst>
                    <a:ext uri="{9D8B030D-6E8A-4147-A177-3AD203B41FA5}">
                      <a16:colId xmlns:a16="http://schemas.microsoft.com/office/drawing/2014/main" val="4231684325"/>
                    </a:ext>
                  </a:extLst>
                </a:gridCol>
                <a:gridCol w="970059">
                  <a:extLst>
                    <a:ext uri="{9D8B030D-6E8A-4147-A177-3AD203B41FA5}">
                      <a16:colId xmlns:a16="http://schemas.microsoft.com/office/drawing/2014/main" val="1412767391"/>
                    </a:ext>
                  </a:extLst>
                </a:gridCol>
                <a:gridCol w="1131735">
                  <a:extLst>
                    <a:ext uri="{9D8B030D-6E8A-4147-A177-3AD203B41FA5}">
                      <a16:colId xmlns:a16="http://schemas.microsoft.com/office/drawing/2014/main" val="1641851847"/>
                    </a:ext>
                  </a:extLst>
                </a:gridCol>
              </a:tblGrid>
              <a:tr h="7208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district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domestic visitors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foreign visitors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d/f ratio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0048926"/>
                  </a:ext>
                </a:extLst>
              </a:tr>
              <a:tr h="398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Nirmal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13315796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6.7M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1876901"/>
                  </a:ext>
                </a:extLst>
              </a:tr>
              <a:tr h="398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Jangaon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826280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.4M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5727309"/>
                  </a:ext>
                </a:extLst>
              </a:tr>
              <a:tr h="398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Adilabad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7321575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.2M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3518820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B8B8B3B-FF30-9718-D66A-984F1CC2A6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2371054"/>
              </p:ext>
            </p:extLst>
          </p:nvPr>
        </p:nvGraphicFramePr>
        <p:xfrm>
          <a:off x="4572000" y="967411"/>
          <a:ext cx="6771860" cy="272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9C773A9-2BD6-F7D9-E52A-C7A26E262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233501"/>
              </p:ext>
            </p:extLst>
          </p:nvPr>
        </p:nvGraphicFramePr>
        <p:xfrm>
          <a:off x="212035" y="4558746"/>
          <a:ext cx="4041913" cy="17757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0059">
                  <a:extLst>
                    <a:ext uri="{9D8B030D-6E8A-4147-A177-3AD203B41FA5}">
                      <a16:colId xmlns:a16="http://schemas.microsoft.com/office/drawing/2014/main" val="2480857519"/>
                    </a:ext>
                  </a:extLst>
                </a:gridCol>
                <a:gridCol w="970059">
                  <a:extLst>
                    <a:ext uri="{9D8B030D-6E8A-4147-A177-3AD203B41FA5}">
                      <a16:colId xmlns:a16="http://schemas.microsoft.com/office/drawing/2014/main" val="2007252222"/>
                    </a:ext>
                  </a:extLst>
                </a:gridCol>
                <a:gridCol w="970059">
                  <a:extLst>
                    <a:ext uri="{9D8B030D-6E8A-4147-A177-3AD203B41FA5}">
                      <a16:colId xmlns:a16="http://schemas.microsoft.com/office/drawing/2014/main" val="3269609697"/>
                    </a:ext>
                  </a:extLst>
                </a:gridCol>
                <a:gridCol w="1131736">
                  <a:extLst>
                    <a:ext uri="{9D8B030D-6E8A-4147-A177-3AD203B41FA5}">
                      <a16:colId xmlns:a16="http://schemas.microsoft.com/office/drawing/2014/main" val="3247420495"/>
                    </a:ext>
                  </a:extLst>
                </a:gridCol>
              </a:tblGrid>
              <a:tr h="5130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district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domestic visitors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foreign visitors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d/f ratio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5090965"/>
                  </a:ext>
                </a:extLst>
              </a:tr>
              <a:tr h="48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Hyderabad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83900960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1044898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80.295837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0570475"/>
                  </a:ext>
                </a:extLst>
              </a:tr>
              <a:tr h="5130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Warangal (Rural)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819162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6158096"/>
                  </a:ext>
                </a:extLst>
              </a:tr>
              <a:tr h="266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Mulugu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1819800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3164.8696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3054986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BF25747-7287-1E2E-9D1F-AD2D96B429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7186702"/>
              </p:ext>
            </p:extLst>
          </p:nvPr>
        </p:nvGraphicFramePr>
        <p:xfrm>
          <a:off x="4571998" y="3848129"/>
          <a:ext cx="6771861" cy="28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507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025D-52FE-2B73-D496-BF753EA4752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0B0F0"/>
                </a:solidFill>
              </a:rPr>
              <a:t>Secondary research based question:( need to do research and get additional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CEE0E-1FBA-B6A3-4969-2CDD0FAAE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596668" cy="3880772"/>
          </a:xfrm>
        </p:spPr>
        <p:txBody>
          <a:bodyPr/>
          <a:lstStyle/>
          <a:p>
            <a:r>
              <a:rPr lang="en-US" sz="1800" spc="-4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List</a:t>
            </a:r>
            <a:r>
              <a:rPr lang="en-US" sz="1800" spc="-55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the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top</a:t>
            </a:r>
            <a:r>
              <a:rPr lang="en-US" sz="1800" spc="-1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&amp;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bottom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5 districts based</a:t>
            </a:r>
            <a:r>
              <a:rPr lang="en-US" sz="1800" spc="-55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on</a:t>
            </a:r>
            <a:r>
              <a:rPr lang="en-US" sz="1800" spc="-5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‘population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to</a:t>
            </a:r>
            <a:r>
              <a:rPr lang="en-US" sz="1800" spc="-55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tourist footfall ratio*’ ratio in</a:t>
            </a:r>
            <a:r>
              <a:rPr lang="en-US" sz="1800" spc="-55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 spc="-4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2019?</a:t>
            </a:r>
            <a:r>
              <a:rPr lang="en-US" sz="1800" spc="-5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</a:p>
          <a:p>
            <a:endParaRPr lang="en-US" sz="1800" spc="-50">
              <a:solidFill>
                <a:schemeClr val="accent2">
                  <a:lumMod val="75000"/>
                </a:schemeClr>
              </a:solidFill>
              <a:effectLst/>
              <a:ea typeface="Arial" panose="020B0604020202020204" pitchFamily="34" charset="0"/>
            </a:endParaRPr>
          </a:p>
          <a:p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What</a:t>
            </a:r>
            <a:r>
              <a:rPr lang="en-US" sz="1800" spc="2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will</a:t>
            </a:r>
            <a:r>
              <a:rPr lang="en-US" sz="1800" spc="2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be</a:t>
            </a:r>
            <a:r>
              <a:rPr lang="en-US" sz="1800" spc="2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the</a:t>
            </a:r>
            <a:r>
              <a:rPr lang="en-US" sz="1800" spc="2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projected</a:t>
            </a:r>
            <a:r>
              <a:rPr lang="en-US" sz="1800" spc="4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number</a:t>
            </a:r>
            <a:r>
              <a:rPr lang="en-US" sz="1800" spc="4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of</a:t>
            </a:r>
            <a:r>
              <a:rPr lang="en-US" sz="1800" spc="2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domestic</a:t>
            </a:r>
            <a:r>
              <a:rPr lang="en-US" sz="1800" spc="2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and</a:t>
            </a:r>
            <a:r>
              <a:rPr lang="en-US" sz="1800" spc="2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foreign</a:t>
            </a:r>
            <a:r>
              <a:rPr lang="en-US" sz="1800" spc="2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tourists</a:t>
            </a:r>
            <a:r>
              <a:rPr lang="en-US" sz="1800" spc="2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in Hyderabad in 2025 based on the growth rate from previous years?</a:t>
            </a:r>
          </a:p>
          <a:p>
            <a:endParaRPr lang="en-US" sz="1800">
              <a:solidFill>
                <a:schemeClr val="accent2">
                  <a:lumMod val="75000"/>
                </a:schemeClr>
              </a:solidFill>
              <a:effectLst/>
              <a:ea typeface="Arial" panose="020B0604020202020204" pitchFamily="34" charset="0"/>
            </a:endParaRPr>
          </a:p>
          <a:p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Estimate</a:t>
            </a:r>
            <a:r>
              <a:rPr lang="en-US" sz="1800" spc="175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the projected</a:t>
            </a:r>
            <a:r>
              <a:rPr lang="en-US" sz="1800" spc="125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revenue</a:t>
            </a:r>
            <a:r>
              <a:rPr lang="en-US" sz="1800" spc="135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for Hyderabad</a:t>
            </a:r>
            <a:r>
              <a:rPr lang="en-US" sz="1800" spc="2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effectLst/>
                <a:ea typeface="Arial" panose="020B0604020202020204" pitchFamily="34" charset="0"/>
              </a:rPr>
              <a:t>in 2025 based on average spend per tourist ?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238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10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7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8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9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5A74BFB8EB54A8537CB9A28CE7DB4" ma:contentTypeVersion="3" ma:contentTypeDescription="Create a new document." ma:contentTypeScope="" ma:versionID="f335d5c5ef007413964633b97faafc60">
  <xsd:schema xmlns:xsd="http://www.w3.org/2001/XMLSchema" xmlns:xs="http://www.w3.org/2001/XMLSchema" xmlns:p="http://schemas.microsoft.com/office/2006/metadata/properties" xmlns:ns3="5d6da502-0fb3-4f00-81ca-02d1635c4a0c" targetNamespace="http://schemas.microsoft.com/office/2006/metadata/properties" ma:root="true" ma:fieldsID="eb5b5e31485bb5007ab7e316f961b05d" ns3:_="">
    <xsd:import namespace="5d6da502-0fb3-4f00-81ca-02d1635c4a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6da502-0fb3-4f00-81ca-02d1635c4a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9964EC-4B01-46B7-9263-9F9D48FA64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6da502-0fb3-4f00-81ca-02d1635c4a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79A9A4-AD35-44D9-A78C-321AAF5F41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DD030B-6791-4706-B5FC-91CC66D723AF}">
  <ds:schemaRefs>
    <ds:schemaRef ds:uri="http://purl.org/dc/elements/1.1/"/>
    <ds:schemaRef ds:uri="http://purl.org/dc/terms/"/>
    <ds:schemaRef ds:uri="5d6da502-0fb3-4f00-81ca-02d1635c4a0c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390</TotalTime>
  <Words>1299</Words>
  <Application>Microsoft Office PowerPoint</Application>
  <PresentationFormat>Widescreen</PresentationFormat>
  <Paragraphs>395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18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Century Gothic</vt:lpstr>
      <vt:lpstr>Corbel</vt:lpstr>
      <vt:lpstr>Garamond</vt:lpstr>
      <vt:lpstr>Graphik Web</vt:lpstr>
      <vt:lpstr>Impact</vt:lpstr>
      <vt:lpstr>KaTeX_Main</vt:lpstr>
      <vt:lpstr>KaTeX_Math</vt:lpstr>
      <vt:lpstr>KaTeX_Size3</vt:lpstr>
      <vt:lpstr>Rockwell</vt:lpstr>
      <vt:lpstr>Rockwell Condensed</vt:lpstr>
      <vt:lpstr>Rockwell Extra Bold</vt:lpstr>
      <vt:lpstr>Trebuchet MS</vt:lpstr>
      <vt:lpstr>Tw Cen MT</vt:lpstr>
      <vt:lpstr>Wingdings</vt:lpstr>
      <vt:lpstr>Wingdings 3</vt:lpstr>
      <vt:lpstr>Circuit</vt:lpstr>
      <vt:lpstr>Wood Type</vt:lpstr>
      <vt:lpstr>Office Theme</vt:lpstr>
      <vt:lpstr>Organic</vt:lpstr>
      <vt:lpstr>Facet</vt:lpstr>
      <vt:lpstr>Main Event</vt:lpstr>
      <vt:lpstr>Droplet</vt:lpstr>
      <vt:lpstr>Ion Boardroom</vt:lpstr>
      <vt:lpstr>Berlin</vt:lpstr>
      <vt:lpstr>Parallax</vt:lpstr>
      <vt:lpstr>PROVIDE INSIGHTS FOR TELENGANA GOVERNMENT TOURISM DEPARTMENT</vt:lpstr>
      <vt:lpstr>PowerPoint Presentation</vt:lpstr>
      <vt:lpstr>PowerPoint Presentation</vt:lpstr>
      <vt:lpstr>1.The top 10 districts that have the highest number of domestic visitors</vt:lpstr>
      <vt:lpstr>2.Top 3 districts of highest CAGR(compound annual frowth rate) in Telengana</vt:lpstr>
      <vt:lpstr>3.Bottom 3 districts of lowest CAGR of visitors between 2016 to 2019 </vt:lpstr>
      <vt:lpstr>PowerPoint Presentation</vt:lpstr>
      <vt:lpstr>The top &amp; bottom 3 districts with high domestic to foreign tourist ratio</vt:lpstr>
      <vt:lpstr>Secondary research based question:( need to do research and get additional data</vt:lpstr>
      <vt:lpstr>List the top &amp; bottom 5 districts based on ‘population to tourist footfall ratio*’ ratio in 2019?  </vt:lpstr>
      <vt:lpstr>Estimate the projected revenue  of Hyderabad in 2025 based on average spend of tourist</vt:lpstr>
      <vt:lpstr>Projected population for Hyderabad in the year of 2025 </vt:lpstr>
      <vt:lpstr>Which district has the highest potential of tourism growth and what action telengana government can take?</vt:lpstr>
      <vt:lpstr>PowerPoint Presentation</vt:lpstr>
      <vt:lpstr>What kind of events the government can conduct?</vt:lpstr>
      <vt:lpstr>Which months best suited for tourism</vt:lpstr>
      <vt:lpstr>Whict districts to be given more importance for developing tourism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PROVIDE INSIGHTS FOR TELENGANA GOVERNMENT TOURISM DEPARTMENT</dc:title>
  <dc:creator>Tarun Yadav</dc:creator>
  <cp:lastModifiedBy>Tarun Yadav</cp:lastModifiedBy>
  <cp:revision>6</cp:revision>
  <dcterms:created xsi:type="dcterms:W3CDTF">2023-09-09T12:40:29Z</dcterms:created>
  <dcterms:modified xsi:type="dcterms:W3CDTF">2023-09-12T13:19:12Z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2023-09-09T12:40:29Z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9093cd30-2f45-4a17-b1f9-cdd6d3549880</vt:lpwstr>
  </property>
  <property fmtid="{D5CDD505-2E9C-101B-9397-08002B2CF9AE}" pid="7" name="MSIP_Label_defa4170-0d19-0005-0004-bc88714345d2_ActionId">
    <vt:lpwstr>77e13fad-513f-40a2-afda-cfd051cb3867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0x0101001915A74BFB8EB54A8537CB9A28CE7DB4</vt:lpwstr>
  </property>
</Properties>
</file>